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2"/>
  </p:notesMasterIdLst>
  <p:sldIdLst>
    <p:sldId id="272" r:id="rId2"/>
    <p:sldId id="270" r:id="rId3"/>
    <p:sldId id="282" r:id="rId4"/>
    <p:sldId id="261" r:id="rId5"/>
    <p:sldId id="263" r:id="rId6"/>
    <p:sldId id="257" r:id="rId7"/>
    <p:sldId id="281" r:id="rId8"/>
    <p:sldId id="259" r:id="rId9"/>
    <p:sldId id="293" r:id="rId10"/>
    <p:sldId id="294" r:id="rId11"/>
    <p:sldId id="295" r:id="rId12"/>
    <p:sldId id="297" r:id="rId13"/>
    <p:sldId id="303" r:id="rId14"/>
    <p:sldId id="299" r:id="rId15"/>
    <p:sldId id="301" r:id="rId16"/>
    <p:sldId id="265" r:id="rId17"/>
    <p:sldId id="258" r:id="rId18"/>
    <p:sldId id="271" r:id="rId19"/>
    <p:sldId id="283" r:id="rId20"/>
    <p:sldId id="284"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4" d="100"/>
          <a:sy n="64" d="100"/>
        </p:scale>
        <p:origin x="95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454A1A-DE51-4BA2-B7E2-A155F3D4E556}" type="datetimeFigureOut">
              <a:rPr lang="en-US" smtClean="0"/>
              <a:t>14-Sep-21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E34A013-899C-4C64-8FAD-9E226F6619D5}"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E34A013-899C-4C64-8FAD-9E226F6619D5}" type="slidenum">
              <a:rPr lang="en-US" smtClean="0"/>
              <a:t>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73B7655-2754-4F79-8434-8A72D4ED49F2}" type="datetimeFigureOut">
              <a:rPr lang="en-GB" smtClean="0"/>
              <a:t>14/09/2021</a:t>
            </a:fld>
            <a:endParaRPr lang="en-GB"/>
          </a:p>
        </p:txBody>
      </p:sp>
      <p:sp>
        <p:nvSpPr>
          <p:cNvPr id="5" name="Footer Placeholder 4"/>
          <p:cNvSpPr>
            <a:spLocks noGrp="1"/>
          </p:cNvSpPr>
          <p:nvPr>
            <p:ph type="ftr" sz="quarter" idx="11"/>
          </p:nvPr>
        </p:nvSpPr>
        <p:spPr>
          <a:xfrm>
            <a:off x="5332412" y="5883275"/>
            <a:ext cx="4324044" cy="365125"/>
          </a:xfrm>
        </p:spPr>
        <p:txBody>
          <a:bodyPr/>
          <a:lstStyle/>
          <a:p>
            <a:endParaRPr lang="en-GB"/>
          </a:p>
        </p:txBody>
      </p:sp>
      <p:sp>
        <p:nvSpPr>
          <p:cNvPr id="6" name="Slide Number Placeholder 5"/>
          <p:cNvSpPr>
            <a:spLocks noGrp="1"/>
          </p:cNvSpPr>
          <p:nvPr>
            <p:ph type="sldNum" sz="quarter" idx="12"/>
          </p:nvPr>
        </p:nvSpPr>
        <p:spPr/>
        <p:txBody>
          <a:bodyPr/>
          <a:lstStyle/>
          <a:p>
            <a:fld id="{EFC70C95-F7D7-40AF-A9C0-FFE5B90DDA08}" type="slidenum">
              <a:rPr lang="en-GB" smtClean="0"/>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673B7655-2754-4F79-8434-8A72D4ED49F2}" type="datetimeFigureOut">
              <a:rPr lang="en-GB" smtClean="0"/>
              <a:t>14/09/2021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FC70C95-F7D7-40AF-A9C0-FFE5B90DDA08}"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73B7655-2754-4F79-8434-8A72D4ED49F2}" type="datetimeFigureOut">
              <a:rPr lang="en-GB" smtClean="0"/>
              <a:t>14/09/2021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FC70C95-F7D7-40AF-A9C0-FFE5B90DDA08}" type="slidenum">
              <a:rPr lang="en-GB" smtClean="0"/>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73B7655-2754-4F79-8434-8A72D4ED49F2}" type="datetimeFigureOut">
              <a:rPr lang="en-GB" smtClean="0"/>
              <a:t>14/09/2021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FC70C95-F7D7-40AF-A9C0-FFE5B90DDA08}" type="slidenum">
              <a:rPr lang="en-GB" smtClean="0"/>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73B7655-2754-4F79-8434-8A72D4ED49F2}" type="datetimeFigureOut">
              <a:rPr lang="en-GB" smtClean="0"/>
              <a:t>14/09/2021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FC70C95-F7D7-40AF-A9C0-FFE5B90DDA08}" type="slidenum">
              <a:rPr lang="en-GB" smtClean="0"/>
              <a:t>‹#›</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73B7655-2754-4F79-8434-8A72D4ED49F2}" type="datetimeFigureOut">
              <a:rPr lang="en-GB" smtClean="0"/>
              <a:t>14/09/2021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FC70C95-F7D7-40AF-A9C0-FFE5B90DDA08}" type="slidenum">
              <a:rPr lang="en-GB" smtClean="0"/>
              <a:t>‹#›</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73B7655-2754-4F79-8434-8A72D4ED49F2}" type="datetimeFigureOut">
              <a:rPr lang="en-GB" smtClean="0"/>
              <a:t>14/09/2021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FC70C95-F7D7-40AF-A9C0-FFE5B90DDA08}" type="slidenum">
              <a:rPr lang="en-GB" smtClean="0"/>
              <a:t>‹#›</a:t>
            </a:fld>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3B7655-2754-4F79-8434-8A72D4ED49F2}" type="datetimeFigureOut">
              <a:rPr lang="en-GB" smtClean="0"/>
              <a:t>14/09/2021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FC70C95-F7D7-40AF-A9C0-FFE5B90DDA08}" type="slidenum">
              <a:rPr lang="en-GB" smtClean="0"/>
              <a:t>‹#›</a:t>
            </a:fld>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3B7655-2754-4F79-8434-8A72D4ED49F2}" type="datetimeFigureOut">
              <a:rPr lang="en-GB" smtClean="0"/>
              <a:t>14/09/2021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FC70C95-F7D7-40AF-A9C0-FFE5B90DDA08}"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3B7655-2754-4F79-8434-8A72D4ED49F2}" type="datetimeFigureOut">
              <a:rPr lang="en-GB" smtClean="0"/>
              <a:t>14/09/2021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a:xfrm>
            <a:off x="10951856" y="5867131"/>
            <a:ext cx="551167" cy="365125"/>
          </a:xfrm>
        </p:spPr>
        <p:txBody>
          <a:bodyPr/>
          <a:lstStyle/>
          <a:p>
            <a:fld id="{EFC70C95-F7D7-40AF-A9C0-FFE5B90DDA08}"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73B7655-2754-4F79-8434-8A72D4ED49F2}" type="datetimeFigureOut">
              <a:rPr lang="en-GB" smtClean="0"/>
              <a:t>14/09/2021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FC70C95-F7D7-40AF-A9C0-FFE5B90DDA08}" type="slidenum">
              <a:rPr lang="en-GB" smtClean="0"/>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73B7655-2754-4F79-8434-8A72D4ED49F2}" type="datetimeFigureOut">
              <a:rPr lang="en-GB" smtClean="0"/>
              <a:t>14/09/2021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FC70C95-F7D7-40AF-A9C0-FFE5B90DDA08}"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73B7655-2754-4F79-8434-8A72D4ED49F2}" type="datetimeFigureOut">
              <a:rPr lang="en-GB" smtClean="0"/>
              <a:t>14/09/2021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FC70C95-F7D7-40AF-A9C0-FFE5B90DDA08}"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73B7655-2754-4F79-8434-8A72D4ED49F2}" type="datetimeFigureOut">
              <a:rPr lang="en-GB" smtClean="0"/>
              <a:t>14/09/2021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FC70C95-F7D7-40AF-A9C0-FFE5B90DDA08}"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3B7655-2754-4F79-8434-8A72D4ED49F2}" type="datetimeFigureOut">
              <a:rPr lang="en-GB" smtClean="0"/>
              <a:t>14/09/2021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FC70C95-F7D7-40AF-A9C0-FFE5B90DDA08}"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673B7655-2754-4F79-8434-8A72D4ED49F2}" type="datetimeFigureOut">
              <a:rPr lang="en-GB" smtClean="0"/>
              <a:t>14/09/2021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FC70C95-F7D7-40AF-A9C0-FFE5B90DDA08}"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673B7655-2754-4F79-8434-8A72D4ED49F2}" type="datetimeFigureOut">
              <a:rPr lang="en-GB" smtClean="0"/>
              <a:t>14/09/2021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FC70C95-F7D7-40AF-A9C0-FFE5B90DDA08}"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673B7655-2754-4F79-8434-8A72D4ED49F2}" type="datetimeFigureOut">
              <a:rPr lang="en-GB" smtClean="0"/>
              <a:t>14/09/2021</a:t>
            </a:fld>
            <a:endParaRPr lang="en-GB"/>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GB"/>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EFC70C95-F7D7-40AF-A9C0-FFE5B90DDA08}"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panose="020B0604020202020204"/>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panose="020B0604020202020204"/>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panose="020B0604020202020204"/>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panose="020B0604020202020204"/>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panose="020B0604020202020204"/>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panose="020B0604020202020204"/>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panose="020B0604020202020204"/>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panose="020B0604020202020204"/>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panose="020B0604020202020204"/>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196948"/>
            <a:ext cx="10018713" cy="6457070"/>
          </a:xfrm>
        </p:spPr>
        <p:txBody>
          <a:bodyPr>
            <a:noAutofit/>
          </a:bodyPr>
          <a:lstStyle/>
          <a:p>
            <a:br>
              <a:rPr lang="ro-RO" sz="3200" dirty="0"/>
            </a:br>
            <a:br>
              <a:rPr lang="ro-RO" sz="3200" dirty="0"/>
            </a:br>
            <a:r>
              <a:rPr lang="en-US" sz="3200" dirty="0"/>
              <a:t>Programa </a:t>
            </a:r>
            <a:r>
              <a:rPr lang="en-US" sz="3200" dirty="0" err="1"/>
              <a:t>școlară</a:t>
            </a:r>
            <a:r>
              <a:rPr lang="en-US" sz="3200" dirty="0"/>
              <a:t> </a:t>
            </a:r>
            <a:r>
              <a:rPr lang="en-US" sz="3200" dirty="0" err="1"/>
              <a:t>pentru</a:t>
            </a:r>
            <a:r>
              <a:rPr lang="en-US" sz="3200" dirty="0"/>
              <a:t> </a:t>
            </a:r>
            <a:r>
              <a:rPr lang="en-US" sz="3200" dirty="0" err="1"/>
              <a:t>disciplina</a:t>
            </a:r>
            <a:r>
              <a:rPr lang="en-US" sz="3200" dirty="0"/>
              <a:t>  </a:t>
            </a:r>
            <a:br>
              <a:rPr lang="ro-RO" sz="3200" dirty="0"/>
            </a:br>
            <a:r>
              <a:rPr lang="en-US" sz="3200" b="1" i="1" dirty="0" err="1">
                <a:solidFill>
                  <a:schemeClr val="accent2">
                    <a:lumMod val="75000"/>
                  </a:schemeClr>
                </a:solidFill>
              </a:rPr>
              <a:t>Limba</a:t>
            </a:r>
            <a:r>
              <a:rPr lang="en-US" sz="3200" b="1" i="1" dirty="0">
                <a:solidFill>
                  <a:schemeClr val="accent2">
                    <a:lumMod val="75000"/>
                  </a:schemeClr>
                </a:solidFill>
              </a:rPr>
              <a:t> </a:t>
            </a:r>
            <a:r>
              <a:rPr lang="en-US" sz="3200" b="1" i="1" dirty="0" err="1">
                <a:solidFill>
                  <a:schemeClr val="accent2">
                    <a:lumMod val="75000"/>
                  </a:schemeClr>
                </a:solidFill>
              </a:rPr>
              <a:t>și</a:t>
            </a:r>
            <a:r>
              <a:rPr lang="en-US" sz="3200" b="1" i="1" dirty="0">
                <a:solidFill>
                  <a:schemeClr val="accent2">
                    <a:lumMod val="75000"/>
                  </a:schemeClr>
                </a:solidFill>
              </a:rPr>
              <a:t> </a:t>
            </a:r>
            <a:r>
              <a:rPr lang="en-US" sz="3200" b="1" i="1" dirty="0" err="1">
                <a:solidFill>
                  <a:schemeClr val="accent2">
                    <a:lumMod val="75000"/>
                  </a:schemeClr>
                </a:solidFill>
              </a:rPr>
              <a:t>literatura</a:t>
            </a:r>
            <a:r>
              <a:rPr lang="en-US" sz="3200" b="1" i="1" dirty="0">
                <a:solidFill>
                  <a:schemeClr val="accent2">
                    <a:lumMod val="75000"/>
                  </a:schemeClr>
                </a:solidFill>
              </a:rPr>
              <a:t> </a:t>
            </a:r>
            <a:r>
              <a:rPr lang="en-US" sz="3200" b="1" i="1" dirty="0" err="1">
                <a:solidFill>
                  <a:schemeClr val="accent2">
                    <a:lumMod val="75000"/>
                  </a:schemeClr>
                </a:solidFill>
              </a:rPr>
              <a:t>română</a:t>
            </a:r>
            <a:r>
              <a:rPr lang="en-US" sz="3200" b="1" i="1" dirty="0">
                <a:solidFill>
                  <a:schemeClr val="accent2">
                    <a:lumMod val="75000"/>
                  </a:schemeClr>
                </a:solidFill>
              </a:rPr>
              <a:t> </a:t>
            </a:r>
            <a:r>
              <a:rPr lang="en-US" sz="3200" b="1" i="1" dirty="0" err="1">
                <a:solidFill>
                  <a:schemeClr val="accent2">
                    <a:lumMod val="75000"/>
                  </a:schemeClr>
                </a:solidFill>
              </a:rPr>
              <a:t>pentru</a:t>
            </a:r>
            <a:r>
              <a:rPr lang="en-US" sz="3200" b="1" i="1" dirty="0">
                <a:solidFill>
                  <a:schemeClr val="accent2">
                    <a:lumMod val="75000"/>
                  </a:schemeClr>
                </a:solidFill>
              </a:rPr>
              <a:t> </a:t>
            </a:r>
            <a:r>
              <a:rPr lang="en-US" sz="3200" b="1" i="1" dirty="0" err="1">
                <a:solidFill>
                  <a:schemeClr val="accent2">
                    <a:lumMod val="75000"/>
                  </a:schemeClr>
                </a:solidFill>
              </a:rPr>
              <a:t>școlile</a:t>
            </a:r>
            <a:r>
              <a:rPr lang="en-US" sz="3200" b="1" i="1" dirty="0">
                <a:solidFill>
                  <a:schemeClr val="accent2">
                    <a:lumMod val="75000"/>
                  </a:schemeClr>
                </a:solidFill>
              </a:rPr>
              <a:t> </a:t>
            </a:r>
            <a:r>
              <a:rPr lang="en-US" sz="3200" b="1" i="1" dirty="0" err="1">
                <a:solidFill>
                  <a:schemeClr val="accent2">
                    <a:lumMod val="75000"/>
                  </a:schemeClr>
                </a:solidFill>
              </a:rPr>
              <a:t>și</a:t>
            </a:r>
            <a:r>
              <a:rPr lang="en-US" sz="3200" b="1" i="1" dirty="0">
                <a:solidFill>
                  <a:schemeClr val="accent2">
                    <a:lumMod val="75000"/>
                  </a:schemeClr>
                </a:solidFill>
              </a:rPr>
              <a:t> </a:t>
            </a:r>
            <a:r>
              <a:rPr lang="en-US" sz="3200" b="1" i="1" dirty="0" err="1">
                <a:solidFill>
                  <a:schemeClr val="accent2">
                    <a:lumMod val="75000"/>
                  </a:schemeClr>
                </a:solidFill>
              </a:rPr>
              <a:t>secțiile</a:t>
            </a:r>
            <a:r>
              <a:rPr lang="en-US" sz="3200" b="1" i="1" dirty="0">
                <a:solidFill>
                  <a:schemeClr val="accent2">
                    <a:lumMod val="75000"/>
                  </a:schemeClr>
                </a:solidFill>
              </a:rPr>
              <a:t> cu </a:t>
            </a:r>
            <a:r>
              <a:rPr lang="en-US" sz="3200" b="1" i="1" dirty="0" err="1">
                <a:solidFill>
                  <a:schemeClr val="accent2">
                    <a:lumMod val="75000"/>
                  </a:schemeClr>
                </a:solidFill>
              </a:rPr>
              <a:t>predare</a:t>
            </a:r>
            <a:r>
              <a:rPr lang="en-US" sz="3200" b="1" i="1" dirty="0">
                <a:solidFill>
                  <a:schemeClr val="accent2">
                    <a:lumMod val="75000"/>
                  </a:schemeClr>
                </a:solidFill>
              </a:rPr>
              <a:t> </a:t>
            </a:r>
            <a:r>
              <a:rPr lang="en-US" sz="3200" b="1" i="1" dirty="0" err="1">
                <a:solidFill>
                  <a:schemeClr val="accent2">
                    <a:lumMod val="75000"/>
                  </a:schemeClr>
                </a:solidFill>
              </a:rPr>
              <a:t>în</a:t>
            </a:r>
            <a:r>
              <a:rPr lang="en-US" sz="3200" b="1" i="1" dirty="0">
                <a:solidFill>
                  <a:schemeClr val="accent2">
                    <a:lumMod val="75000"/>
                  </a:schemeClr>
                </a:solidFill>
              </a:rPr>
              <a:t> </a:t>
            </a:r>
            <a:r>
              <a:rPr lang="en-US" sz="3200" b="1" i="1" dirty="0" err="1">
                <a:solidFill>
                  <a:schemeClr val="accent2">
                    <a:lumMod val="75000"/>
                  </a:schemeClr>
                </a:solidFill>
              </a:rPr>
              <a:t>limba</a:t>
            </a:r>
            <a:r>
              <a:rPr lang="en-US" sz="3200" b="1" i="1" dirty="0">
                <a:solidFill>
                  <a:schemeClr val="accent2">
                    <a:lumMod val="75000"/>
                  </a:schemeClr>
                </a:solidFill>
              </a:rPr>
              <a:t> </a:t>
            </a:r>
            <a:r>
              <a:rPr lang="en-US" sz="3200" b="1" i="1" dirty="0" err="1">
                <a:solidFill>
                  <a:schemeClr val="accent2">
                    <a:lumMod val="75000"/>
                  </a:schemeClr>
                </a:solidFill>
              </a:rPr>
              <a:t>maghiară</a:t>
            </a:r>
            <a:r>
              <a:rPr lang="en-US" sz="3200" b="1" i="1" dirty="0">
                <a:solidFill>
                  <a:schemeClr val="accent2">
                    <a:lumMod val="75000"/>
                  </a:schemeClr>
                </a:solidFill>
              </a:rPr>
              <a:t> </a:t>
            </a:r>
            <a:r>
              <a:rPr lang="en-US" sz="3200" dirty="0"/>
              <a:t>− </a:t>
            </a:r>
            <a:r>
              <a:rPr lang="en-US" sz="3200" dirty="0" err="1"/>
              <a:t>filiera</a:t>
            </a:r>
            <a:r>
              <a:rPr lang="en-US" sz="3200" dirty="0"/>
              <a:t> </a:t>
            </a:r>
            <a:r>
              <a:rPr lang="en-US" sz="3200" dirty="0" err="1"/>
              <a:t>teoretică</a:t>
            </a:r>
            <a:r>
              <a:rPr lang="en-US" sz="3200" dirty="0"/>
              <a:t> − </a:t>
            </a:r>
            <a:r>
              <a:rPr lang="en-US" sz="3200" dirty="0" err="1"/>
              <a:t>ciclul</a:t>
            </a:r>
            <a:r>
              <a:rPr lang="en-US" sz="3200" dirty="0"/>
              <a:t> inferior al </a:t>
            </a:r>
            <a:r>
              <a:rPr lang="en-US" sz="3200" dirty="0" err="1"/>
              <a:t>liceului</a:t>
            </a:r>
            <a:r>
              <a:rPr lang="en-US" sz="3200" dirty="0"/>
              <a:t> </a:t>
            </a:r>
            <a:r>
              <a:rPr lang="ro-RO" sz="3200" dirty="0"/>
              <a:t> </a:t>
            </a:r>
            <a:r>
              <a:rPr lang="en-US" sz="3200" dirty="0" err="1"/>
              <a:t>Trunchiul</a:t>
            </a:r>
            <a:r>
              <a:rPr lang="en-US" sz="3200" dirty="0"/>
              <a:t> </a:t>
            </a:r>
            <a:r>
              <a:rPr lang="en-US" sz="3200" dirty="0" err="1"/>
              <a:t>comun</a:t>
            </a:r>
            <a:r>
              <a:rPr lang="en-US" sz="3200" dirty="0"/>
              <a:t> (TC) </a:t>
            </a:r>
            <a:r>
              <a:rPr lang="en-US" sz="3200" dirty="0" err="1"/>
              <a:t>și</a:t>
            </a:r>
            <a:r>
              <a:rPr lang="en-US" sz="3200" dirty="0"/>
              <a:t> </a:t>
            </a:r>
            <a:r>
              <a:rPr lang="en-US" sz="3200" dirty="0" err="1"/>
              <a:t>curriculumul</a:t>
            </a:r>
            <a:r>
              <a:rPr lang="en-US" sz="3200" dirty="0"/>
              <a:t> </a:t>
            </a:r>
            <a:r>
              <a:rPr lang="en-US" sz="3200" dirty="0" err="1"/>
              <a:t>diferențiat</a:t>
            </a:r>
            <a:r>
              <a:rPr lang="en-US" sz="3200" dirty="0"/>
              <a:t> (CD*)</a:t>
            </a:r>
            <a:br>
              <a:rPr lang="en-US" sz="3200" dirty="0"/>
            </a:br>
            <a:r>
              <a:rPr lang="en-US" sz="3200" dirty="0"/>
              <a:t>Clasa a IX-a</a:t>
            </a:r>
            <a:r>
              <a:rPr lang="ro-RO" sz="3200" dirty="0"/>
              <a:t>,</a:t>
            </a:r>
            <a:br>
              <a:rPr lang="ro-RO" sz="3200" dirty="0"/>
            </a:br>
            <a:r>
              <a:rPr lang="en-US" sz="3200" dirty="0"/>
              <a:t>Programa </a:t>
            </a:r>
            <a:r>
              <a:rPr lang="en-US" sz="3200" dirty="0" err="1"/>
              <a:t>școlară</a:t>
            </a:r>
            <a:r>
              <a:rPr lang="en-US" sz="3200" dirty="0"/>
              <a:t> </a:t>
            </a:r>
            <a:r>
              <a:rPr lang="en-US" sz="3200" dirty="0" err="1"/>
              <a:t>pentru</a:t>
            </a:r>
            <a:r>
              <a:rPr lang="en-US" sz="3200" dirty="0"/>
              <a:t> </a:t>
            </a:r>
            <a:r>
              <a:rPr lang="en-US" sz="3200" dirty="0" err="1"/>
              <a:t>disciplina</a:t>
            </a:r>
            <a:r>
              <a:rPr lang="en-US" sz="3200" dirty="0"/>
              <a:t> </a:t>
            </a:r>
            <a:br>
              <a:rPr lang="en-US" sz="3200" dirty="0"/>
            </a:br>
            <a:r>
              <a:rPr lang="en-US" sz="3200" b="1" i="1" dirty="0" err="1">
                <a:solidFill>
                  <a:schemeClr val="accent2">
                    <a:lumMod val="75000"/>
                  </a:schemeClr>
                </a:solidFill>
              </a:rPr>
              <a:t>Limba</a:t>
            </a:r>
            <a:r>
              <a:rPr lang="en-US" sz="3200" b="1" i="1" dirty="0">
                <a:solidFill>
                  <a:schemeClr val="accent2">
                    <a:lumMod val="75000"/>
                  </a:schemeClr>
                </a:solidFill>
              </a:rPr>
              <a:t> </a:t>
            </a:r>
            <a:r>
              <a:rPr lang="en-US" sz="3200" b="1" i="1" dirty="0" err="1">
                <a:solidFill>
                  <a:schemeClr val="accent2">
                    <a:lumMod val="75000"/>
                  </a:schemeClr>
                </a:solidFill>
              </a:rPr>
              <a:t>și</a:t>
            </a:r>
            <a:r>
              <a:rPr lang="en-US" sz="3200" b="1" i="1" dirty="0">
                <a:solidFill>
                  <a:schemeClr val="accent2">
                    <a:lumMod val="75000"/>
                  </a:schemeClr>
                </a:solidFill>
              </a:rPr>
              <a:t> </a:t>
            </a:r>
            <a:r>
              <a:rPr lang="en-US" sz="3200" b="1" i="1" dirty="0" err="1">
                <a:solidFill>
                  <a:schemeClr val="accent2">
                    <a:lumMod val="75000"/>
                  </a:schemeClr>
                </a:solidFill>
              </a:rPr>
              <a:t>literatura</a:t>
            </a:r>
            <a:r>
              <a:rPr lang="en-US" sz="3200" b="1" i="1" dirty="0">
                <a:solidFill>
                  <a:schemeClr val="accent2">
                    <a:lumMod val="75000"/>
                  </a:schemeClr>
                </a:solidFill>
              </a:rPr>
              <a:t> </a:t>
            </a:r>
            <a:r>
              <a:rPr lang="en-US" sz="3200" b="1" i="1" dirty="0" err="1">
                <a:solidFill>
                  <a:schemeClr val="accent2">
                    <a:lumMod val="75000"/>
                  </a:schemeClr>
                </a:solidFill>
              </a:rPr>
              <a:t>română</a:t>
            </a:r>
            <a:r>
              <a:rPr lang="en-US" sz="3200" b="1" i="1" dirty="0">
                <a:solidFill>
                  <a:schemeClr val="accent2">
                    <a:lumMod val="75000"/>
                  </a:schemeClr>
                </a:solidFill>
              </a:rPr>
              <a:t> </a:t>
            </a:r>
            <a:r>
              <a:rPr lang="en-US" sz="3200" b="1" i="1" dirty="0" err="1">
                <a:solidFill>
                  <a:schemeClr val="accent2">
                    <a:lumMod val="75000"/>
                  </a:schemeClr>
                </a:solidFill>
              </a:rPr>
              <a:t>pentru</a:t>
            </a:r>
            <a:r>
              <a:rPr lang="en-US" sz="3200" b="1" i="1" dirty="0">
                <a:solidFill>
                  <a:schemeClr val="accent2">
                    <a:lumMod val="75000"/>
                  </a:schemeClr>
                </a:solidFill>
              </a:rPr>
              <a:t> </a:t>
            </a:r>
            <a:r>
              <a:rPr lang="en-US" sz="3200" b="1" i="1" dirty="0" err="1">
                <a:solidFill>
                  <a:schemeClr val="accent2">
                    <a:lumMod val="75000"/>
                  </a:schemeClr>
                </a:solidFill>
              </a:rPr>
              <a:t>școlile</a:t>
            </a:r>
            <a:r>
              <a:rPr lang="en-US" sz="3200" b="1" i="1" dirty="0">
                <a:solidFill>
                  <a:schemeClr val="accent2">
                    <a:lumMod val="75000"/>
                  </a:schemeClr>
                </a:solidFill>
              </a:rPr>
              <a:t> </a:t>
            </a:r>
            <a:r>
              <a:rPr lang="en-US" sz="3200" b="1" i="1" dirty="0" err="1">
                <a:solidFill>
                  <a:schemeClr val="accent2">
                    <a:lumMod val="75000"/>
                  </a:schemeClr>
                </a:solidFill>
              </a:rPr>
              <a:t>și</a:t>
            </a:r>
            <a:r>
              <a:rPr lang="en-US" sz="3200" b="1" i="1" dirty="0">
                <a:solidFill>
                  <a:schemeClr val="accent2">
                    <a:lumMod val="75000"/>
                  </a:schemeClr>
                </a:solidFill>
              </a:rPr>
              <a:t> </a:t>
            </a:r>
            <a:r>
              <a:rPr lang="en-US" sz="3200" b="1" i="1" dirty="0" err="1">
                <a:solidFill>
                  <a:schemeClr val="accent2">
                    <a:lumMod val="75000"/>
                  </a:schemeClr>
                </a:solidFill>
              </a:rPr>
              <a:t>secțiile</a:t>
            </a:r>
            <a:r>
              <a:rPr lang="en-US" sz="3200" b="1" i="1" dirty="0">
                <a:solidFill>
                  <a:schemeClr val="accent2">
                    <a:lumMod val="75000"/>
                  </a:schemeClr>
                </a:solidFill>
              </a:rPr>
              <a:t> cu </a:t>
            </a:r>
            <a:r>
              <a:rPr lang="en-US" sz="3200" b="1" i="1" dirty="0" err="1">
                <a:solidFill>
                  <a:schemeClr val="accent2">
                    <a:lumMod val="75000"/>
                  </a:schemeClr>
                </a:solidFill>
              </a:rPr>
              <a:t>predare</a:t>
            </a:r>
            <a:r>
              <a:rPr lang="en-US" sz="3200" b="1" i="1" dirty="0">
                <a:solidFill>
                  <a:schemeClr val="accent2">
                    <a:lumMod val="75000"/>
                  </a:schemeClr>
                </a:solidFill>
              </a:rPr>
              <a:t> </a:t>
            </a:r>
            <a:r>
              <a:rPr lang="en-US" sz="3200" b="1" i="1" dirty="0" err="1">
                <a:solidFill>
                  <a:schemeClr val="accent2">
                    <a:lumMod val="75000"/>
                  </a:schemeClr>
                </a:solidFill>
              </a:rPr>
              <a:t>în</a:t>
            </a:r>
            <a:r>
              <a:rPr lang="en-US" sz="3200" b="1" i="1" dirty="0">
                <a:solidFill>
                  <a:schemeClr val="accent2">
                    <a:lumMod val="75000"/>
                  </a:schemeClr>
                </a:solidFill>
              </a:rPr>
              <a:t> </a:t>
            </a:r>
            <a:r>
              <a:rPr lang="en-US" sz="3200" b="1" i="1" dirty="0" err="1">
                <a:solidFill>
                  <a:schemeClr val="accent2">
                    <a:lumMod val="75000"/>
                  </a:schemeClr>
                </a:solidFill>
              </a:rPr>
              <a:t>limba</a:t>
            </a:r>
            <a:r>
              <a:rPr lang="en-US" sz="3200" b="1" i="1" dirty="0">
                <a:solidFill>
                  <a:schemeClr val="accent2">
                    <a:lumMod val="75000"/>
                  </a:schemeClr>
                </a:solidFill>
              </a:rPr>
              <a:t> </a:t>
            </a:r>
            <a:r>
              <a:rPr lang="en-US" sz="3200" b="1" i="1" dirty="0" err="1">
                <a:solidFill>
                  <a:schemeClr val="accent2">
                    <a:lumMod val="75000"/>
                  </a:schemeClr>
                </a:solidFill>
              </a:rPr>
              <a:t>maghiară</a:t>
            </a:r>
            <a:r>
              <a:rPr lang="en-US" sz="3200" b="1" i="1" dirty="0">
                <a:solidFill>
                  <a:schemeClr val="accent2">
                    <a:lumMod val="75000"/>
                  </a:schemeClr>
                </a:solidFill>
              </a:rPr>
              <a:t> </a:t>
            </a:r>
            <a:r>
              <a:rPr lang="en-US" sz="3200" dirty="0"/>
              <a:t>− </a:t>
            </a:r>
            <a:r>
              <a:rPr lang="en-US" sz="3200" dirty="0" err="1"/>
              <a:t>filiera</a:t>
            </a:r>
            <a:r>
              <a:rPr lang="en-US" sz="3200" dirty="0"/>
              <a:t> </a:t>
            </a:r>
            <a:r>
              <a:rPr lang="en-US" sz="3200" dirty="0" err="1"/>
              <a:t>tehnologică</a:t>
            </a:r>
            <a:r>
              <a:rPr lang="en-US" sz="3200" dirty="0"/>
              <a:t> − </a:t>
            </a:r>
            <a:r>
              <a:rPr lang="en-US" sz="3200" dirty="0" err="1"/>
              <a:t>ciclul</a:t>
            </a:r>
            <a:r>
              <a:rPr lang="en-US" sz="3200" dirty="0"/>
              <a:t> inferior al </a:t>
            </a:r>
            <a:r>
              <a:rPr lang="en-US" sz="3200" dirty="0" err="1"/>
              <a:t>liceului</a:t>
            </a:r>
            <a:br>
              <a:rPr lang="en-US" sz="3200" dirty="0"/>
            </a:br>
            <a:r>
              <a:rPr lang="en-US" sz="3200" dirty="0"/>
              <a:t>Clasa a IX-a</a:t>
            </a:r>
            <a:r>
              <a:rPr lang="ro-RO" sz="3200" dirty="0"/>
              <a:t>,</a:t>
            </a:r>
            <a:br>
              <a:rPr lang="ro-RO" sz="3200" dirty="0"/>
            </a:br>
            <a:r>
              <a:rPr lang="ro-RO" sz="3200" dirty="0"/>
              <a:t>aprobate prin OMEN </a:t>
            </a:r>
            <a:r>
              <a:rPr lang="en-US" sz="3200" b="0" i="0" u="none" strike="noStrike" baseline="0" dirty="0">
                <a:latin typeface="ArialMT"/>
              </a:rPr>
              <a:t>5.153/2021</a:t>
            </a:r>
            <a:br>
              <a:rPr lang="en-US" sz="3200" dirty="0"/>
            </a:br>
            <a:endParaRPr lang="en-US" sz="32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sym typeface="+mn-ea"/>
              </a:rPr>
              <a:t>Tema: Stil de viață sănătos</a:t>
            </a:r>
            <a:endParaRPr lang="ro-RO" altLang="en-US">
              <a:sym typeface="+mn-ea"/>
            </a:endParaRPr>
          </a:p>
        </p:txBody>
      </p:sp>
      <p:sp>
        <p:nvSpPr>
          <p:cNvPr id="5" name="Content Placeholder 4"/>
          <p:cNvSpPr>
            <a:spLocks noGrp="1"/>
          </p:cNvSpPr>
          <p:nvPr>
            <p:ph idx="1"/>
          </p:nvPr>
        </p:nvSpPr>
        <p:spPr>
          <a:xfrm>
            <a:off x="1484310" y="2438399"/>
            <a:ext cx="10018713" cy="2583307"/>
          </a:xfrm>
        </p:spPr>
        <p:txBody>
          <a:bodyPr/>
          <a:lstStyle/>
          <a:p>
            <a:pPr marL="0" indent="0">
              <a:buNone/>
            </a:pPr>
            <a:endParaRPr lang="en-US" dirty="0"/>
          </a:p>
          <a:p>
            <a:r>
              <a:rPr lang="en-US" sz="2800" dirty="0"/>
              <a:t>Liliana </a:t>
            </a:r>
            <a:r>
              <a:rPr lang="en-US" sz="2800" dirty="0" err="1"/>
              <a:t>Corobca</a:t>
            </a:r>
            <a:r>
              <a:rPr lang="en-US" sz="2800" dirty="0"/>
              <a:t>, </a:t>
            </a:r>
            <a:r>
              <a:rPr lang="en-US" sz="2800" dirty="0" err="1"/>
              <a:t>Buburuza</a:t>
            </a:r>
            <a:endParaRPr lang="en-US" sz="2800" dirty="0"/>
          </a:p>
          <a:p>
            <a:r>
              <a:rPr lang="en-US" sz="2800" dirty="0"/>
              <a:t>Nadia </a:t>
            </a:r>
            <a:r>
              <a:rPr lang="en-US" sz="2800" dirty="0" err="1"/>
              <a:t>Comăneci</a:t>
            </a:r>
            <a:r>
              <a:rPr lang="en-US" sz="2800" dirty="0"/>
              <a:t>, </a:t>
            </a:r>
            <a:r>
              <a:rPr lang="en-US" sz="2800" dirty="0" err="1"/>
              <a:t>Scrisori</a:t>
            </a:r>
            <a:r>
              <a:rPr lang="en-US" sz="2800" dirty="0"/>
              <a:t> </a:t>
            </a:r>
            <a:r>
              <a:rPr lang="en-US" sz="2800" dirty="0" err="1"/>
              <a:t>către</a:t>
            </a:r>
            <a:r>
              <a:rPr lang="en-US" sz="2800" dirty="0"/>
              <a:t> o </a:t>
            </a:r>
            <a:r>
              <a:rPr lang="en-US" sz="2800" dirty="0" err="1"/>
              <a:t>tânără</a:t>
            </a:r>
            <a:r>
              <a:rPr lang="en-US" sz="2800" dirty="0"/>
              <a:t> </a:t>
            </a:r>
            <a:r>
              <a:rPr lang="en-US" sz="2800" dirty="0" err="1"/>
              <a:t>gimnastă</a:t>
            </a:r>
            <a:endParaRPr lang="en-US" sz="2800" dirty="0"/>
          </a:p>
          <a:p>
            <a:r>
              <a:rPr lang="en-US" sz="2800" dirty="0"/>
              <a:t>Mihaela Bilic, </a:t>
            </a:r>
            <a:r>
              <a:rPr lang="en-US" sz="2800" dirty="0" err="1"/>
              <a:t>Ronțăieli</a:t>
            </a:r>
            <a:r>
              <a:rPr lang="en-US" sz="2800" dirty="0"/>
              <a:t> (ne)</a:t>
            </a:r>
            <a:r>
              <a:rPr lang="en-US" sz="2800" dirty="0" err="1"/>
              <a:t>vinovate</a:t>
            </a:r>
            <a:endParaRPr lang="en-US" sz="28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1"/>
            <a:ext cx="10018713" cy="558384"/>
          </a:xfrm>
        </p:spPr>
        <p:txBody>
          <a:bodyPr>
            <a:normAutofit fontScale="90000"/>
          </a:bodyPr>
          <a:lstStyle/>
          <a:p>
            <a:r>
              <a:rPr lang="en-US" dirty="0"/>
              <a:t>Din </a:t>
            </a:r>
            <a:r>
              <a:rPr lang="en-US" dirty="0" err="1"/>
              <a:t>literatura</a:t>
            </a:r>
            <a:r>
              <a:rPr lang="en-US" dirty="0"/>
              <a:t> universal</a:t>
            </a:r>
            <a:r>
              <a:rPr lang="ro-RO" altLang="en-US" dirty="0"/>
              <a:t>ă</a:t>
            </a:r>
          </a:p>
        </p:txBody>
      </p:sp>
      <p:sp>
        <p:nvSpPr>
          <p:cNvPr id="3" name="Content Placeholder 2"/>
          <p:cNvSpPr>
            <a:spLocks noGrp="1"/>
          </p:cNvSpPr>
          <p:nvPr>
            <p:ph idx="1"/>
          </p:nvPr>
        </p:nvSpPr>
        <p:spPr>
          <a:xfrm>
            <a:off x="1484310" y="1379095"/>
            <a:ext cx="10018713" cy="5306517"/>
          </a:xfrm>
        </p:spPr>
        <p:txBody>
          <a:bodyPr>
            <a:normAutofit fontScale="92500" lnSpcReduction="10000"/>
          </a:bodyPr>
          <a:lstStyle/>
          <a:p>
            <a:endParaRPr lang="en-US" sz="2000" dirty="0"/>
          </a:p>
          <a:p>
            <a:r>
              <a:rPr lang="en-US" sz="2000" dirty="0"/>
              <a:t>Eric E Schmitt, Oscar </a:t>
            </a:r>
            <a:r>
              <a:rPr lang="en-US" sz="2000" dirty="0" err="1"/>
              <a:t>si</a:t>
            </a:r>
            <a:r>
              <a:rPr lang="en-US" sz="2000" dirty="0"/>
              <a:t> tanti Roz                                </a:t>
            </a:r>
          </a:p>
          <a:p>
            <a:r>
              <a:rPr lang="en-US" sz="2000" dirty="0"/>
              <a:t>Sofi Oksanen, </a:t>
            </a:r>
            <a:r>
              <a:rPr lang="en-US" sz="2000" dirty="0" err="1"/>
              <a:t>Vacile</a:t>
            </a:r>
            <a:r>
              <a:rPr lang="en-US" sz="2000" dirty="0"/>
              <a:t> </a:t>
            </a:r>
            <a:r>
              <a:rPr lang="en-US" sz="2000" dirty="0" err="1"/>
              <a:t>lui</a:t>
            </a:r>
            <a:r>
              <a:rPr lang="en-US" sz="2000" dirty="0"/>
              <a:t> Stalin</a:t>
            </a:r>
          </a:p>
          <a:p>
            <a:r>
              <a:rPr lang="en-US" sz="2000" dirty="0" err="1"/>
              <a:t>Meik</a:t>
            </a:r>
            <a:r>
              <a:rPr lang="en-US" sz="2000" dirty="0"/>
              <a:t> Wiking, Hygge</a:t>
            </a:r>
          </a:p>
          <a:p>
            <a:r>
              <a:rPr lang="en-US" sz="2000" dirty="0"/>
              <a:t>Nicola Yoon, Absolut tot</a:t>
            </a:r>
          </a:p>
          <a:p>
            <a:r>
              <a:rPr lang="en-US" sz="2000" dirty="0"/>
              <a:t>Monty Lyman, </a:t>
            </a:r>
            <a:r>
              <a:rPr lang="en-US" sz="2000" dirty="0" err="1"/>
              <a:t>Remarcabila</a:t>
            </a:r>
            <a:r>
              <a:rPr lang="en-US" sz="2000" dirty="0"/>
              <a:t> </a:t>
            </a:r>
            <a:r>
              <a:rPr lang="en-US" sz="2000" dirty="0" err="1"/>
              <a:t>viață</a:t>
            </a:r>
            <a:r>
              <a:rPr lang="en-US" sz="2000" dirty="0"/>
              <a:t> a </a:t>
            </a:r>
            <a:r>
              <a:rPr lang="en-US" sz="2000" dirty="0" err="1"/>
              <a:t>pielii</a:t>
            </a:r>
            <a:r>
              <a:rPr lang="en-US" sz="2000" dirty="0"/>
              <a:t> </a:t>
            </a:r>
          </a:p>
          <a:p>
            <a:r>
              <a:rPr lang="en-US" sz="2000" dirty="0"/>
              <a:t>Stephen King, Doctor Sleep</a:t>
            </a:r>
          </a:p>
          <a:p>
            <a:r>
              <a:rPr lang="en-US" sz="2000" dirty="0"/>
              <a:t>Rosella </a:t>
            </a:r>
            <a:r>
              <a:rPr lang="en-US" sz="2000" dirty="0" err="1"/>
              <a:t>Postorino</a:t>
            </a:r>
            <a:r>
              <a:rPr lang="en-US" sz="2000" dirty="0"/>
              <a:t>, </a:t>
            </a:r>
            <a:r>
              <a:rPr lang="en-US" sz="2000" dirty="0" err="1"/>
              <a:t>Degustătoarele</a:t>
            </a:r>
            <a:endParaRPr lang="en-US" sz="2000" dirty="0"/>
          </a:p>
          <a:p>
            <a:r>
              <a:rPr lang="en-US" sz="2000" dirty="0"/>
              <a:t>Dean </a:t>
            </a:r>
            <a:r>
              <a:rPr lang="en-US" sz="2000" dirty="0" err="1"/>
              <a:t>Karnazes</a:t>
            </a:r>
            <a:r>
              <a:rPr lang="en-US" sz="2000" dirty="0"/>
              <a:t>, </a:t>
            </a:r>
            <a:r>
              <a:rPr lang="en-US" sz="2000" dirty="0" err="1"/>
              <a:t>Ultramaratonistul</a:t>
            </a:r>
            <a:endParaRPr lang="en-US" sz="2000" dirty="0"/>
          </a:p>
          <a:p>
            <a:r>
              <a:rPr lang="en-US" sz="2000" dirty="0"/>
              <a:t>Renee McGregor, </a:t>
            </a:r>
            <a:r>
              <a:rPr lang="en-US" sz="2000" dirty="0" err="1"/>
              <a:t>Alimentația</a:t>
            </a:r>
            <a:r>
              <a:rPr lang="en-US" sz="2000" dirty="0"/>
              <a:t> </a:t>
            </a:r>
            <a:r>
              <a:rPr lang="en-US" sz="2000" dirty="0" err="1"/>
              <a:t>sportivilor</a:t>
            </a:r>
            <a:r>
              <a:rPr lang="en-US" sz="2000" dirty="0"/>
              <a:t> </a:t>
            </a:r>
            <a:r>
              <a:rPr lang="en-US" sz="2000" dirty="0" err="1"/>
              <a:t>amatori</a:t>
            </a:r>
            <a:r>
              <a:rPr lang="en-US" sz="2000" dirty="0"/>
              <a:t> </a:t>
            </a:r>
            <a:r>
              <a:rPr lang="en-US" sz="2000" dirty="0" err="1"/>
              <a:t>și</a:t>
            </a:r>
            <a:r>
              <a:rPr lang="en-US" sz="2000" dirty="0"/>
              <a:t> de </a:t>
            </a:r>
            <a:r>
              <a:rPr lang="en-US" sz="2000" dirty="0" err="1"/>
              <a:t>performanță</a:t>
            </a:r>
            <a:r>
              <a:rPr lang="en-US" sz="2000" dirty="0"/>
              <a:t> </a:t>
            </a:r>
          </a:p>
          <a:p>
            <a:r>
              <a:rPr lang="en-US" sz="2000" dirty="0"/>
              <a:t>Kathryn </a:t>
            </a:r>
            <a:r>
              <a:rPr lang="en-US" sz="2000" dirty="0" err="1"/>
              <a:t>Erkine</a:t>
            </a:r>
            <a:r>
              <a:rPr lang="en-US" sz="2000" dirty="0"/>
              <a:t>, </a:t>
            </a:r>
            <a:r>
              <a:rPr lang="en-US" sz="2000" dirty="0" err="1"/>
              <a:t>Pasăre</a:t>
            </a:r>
            <a:r>
              <a:rPr lang="en-US" sz="2000" dirty="0"/>
              <a:t> </a:t>
            </a:r>
            <a:r>
              <a:rPr lang="en-US" sz="2000" dirty="0" err="1"/>
              <a:t>cântătoare</a:t>
            </a:r>
            <a:endParaRPr lang="en-US" sz="2000" dirty="0"/>
          </a:p>
          <a:p>
            <a:r>
              <a:rPr lang="en-US" sz="2000" dirty="0"/>
              <a:t>Kate Atkinson, </a:t>
            </a:r>
            <a:r>
              <a:rPr lang="en-US" sz="2000" dirty="0" err="1"/>
              <a:t>Viață</a:t>
            </a:r>
            <a:r>
              <a:rPr lang="en-US" sz="2000" dirty="0"/>
              <a:t> </a:t>
            </a:r>
            <a:r>
              <a:rPr lang="en-US" sz="2000" dirty="0" err="1"/>
              <a:t>după</a:t>
            </a:r>
            <a:r>
              <a:rPr lang="en-US" sz="2000" dirty="0"/>
              <a:t> </a:t>
            </a:r>
            <a:r>
              <a:rPr lang="en-US" sz="2000" dirty="0" err="1"/>
              <a:t>viață</a:t>
            </a:r>
            <a:endParaRPr lang="en-US" sz="2000" dirty="0"/>
          </a:p>
          <a:p>
            <a:r>
              <a:rPr lang="en-US" sz="2000" dirty="0"/>
              <a:t>Holly </a:t>
            </a:r>
            <a:r>
              <a:rPr lang="en-US" sz="2000" dirty="0" err="1"/>
              <a:t>Vorba</a:t>
            </a:r>
            <a:r>
              <a:rPr lang="en-US" sz="2000" dirty="0"/>
              <a:t>, </a:t>
            </a:r>
            <a:r>
              <a:rPr lang="en-US" sz="2000" dirty="0" err="1"/>
              <a:t>Acum</a:t>
            </a:r>
            <a:r>
              <a:rPr lang="en-US" sz="2000" dirty="0"/>
              <a:t> sunt </a:t>
            </a:r>
            <a:r>
              <a:rPr lang="en-US" sz="2000" dirty="0" err="1"/>
              <a:t>normală</a:t>
            </a:r>
            <a:r>
              <a:rPr lang="en-US" sz="2000" dirty="0"/>
              <a:t>?</a:t>
            </a:r>
          </a:p>
          <a:p>
            <a:endParaRPr lang="en-US" sz="2000" dirty="0"/>
          </a:p>
          <a:p>
            <a:endParaRPr lang="en-US" sz="20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Tema: Tehnologiile în viața noastră</a:t>
            </a:r>
          </a:p>
        </p:txBody>
      </p:sp>
      <p:sp>
        <p:nvSpPr>
          <p:cNvPr id="3" name="Content Placeholder 2"/>
          <p:cNvSpPr>
            <a:spLocks noGrp="1"/>
          </p:cNvSpPr>
          <p:nvPr>
            <p:ph idx="1"/>
          </p:nvPr>
        </p:nvSpPr>
        <p:spPr/>
        <p:txBody>
          <a:bodyPr>
            <a:normAutofit fontScale="97500"/>
          </a:bodyPr>
          <a:lstStyle/>
          <a:p>
            <a:pPr marL="0" indent="0">
              <a:buNone/>
            </a:pPr>
            <a:r>
              <a:rPr lang="en-US" dirty="0"/>
              <a:t>Florin </a:t>
            </a:r>
            <a:r>
              <a:rPr lang="en-US" dirty="0" err="1"/>
              <a:t>Iaru</a:t>
            </a:r>
            <a:r>
              <a:rPr lang="en-US" dirty="0"/>
              <a:t>, De-a </a:t>
            </a:r>
            <a:r>
              <a:rPr lang="en-US" dirty="0" err="1"/>
              <a:t>wati</a:t>
            </a:r>
            <a:r>
              <a:rPr lang="en-US" dirty="0"/>
              <a:t> </a:t>
            </a:r>
            <a:r>
              <a:rPr lang="en-US" dirty="0" err="1"/>
              <a:t>ascunselea</a:t>
            </a:r>
            <a:endParaRPr lang="en-US" dirty="0"/>
          </a:p>
          <a:p>
            <a:pPr marL="0" indent="0">
              <a:buNone/>
            </a:pPr>
            <a:r>
              <a:rPr lang="en-US" dirty="0"/>
              <a:t>Cristina </a:t>
            </a:r>
            <a:r>
              <a:rPr lang="en-US" dirty="0" err="1"/>
              <a:t>Hermeziu</a:t>
            </a:r>
            <a:r>
              <a:rPr lang="en-US" dirty="0"/>
              <a:t>, </a:t>
            </a:r>
            <a:r>
              <a:rPr lang="en-US" dirty="0" err="1"/>
              <a:t>Viata</a:t>
            </a:r>
            <a:r>
              <a:rPr lang="en-US" dirty="0"/>
              <a:t> pe Facebook. </a:t>
            </a:r>
            <a:r>
              <a:rPr lang="en-US" dirty="0" err="1"/>
              <a:t>Dau</a:t>
            </a:r>
            <a:r>
              <a:rPr lang="en-US" dirty="0"/>
              <a:t> like, </a:t>
            </a:r>
            <a:r>
              <a:rPr lang="en-US" dirty="0" err="1"/>
              <a:t>deci</a:t>
            </a:r>
            <a:r>
              <a:rPr lang="en-US" dirty="0"/>
              <a:t> exist</a:t>
            </a:r>
          </a:p>
          <a:p>
            <a:pPr marL="0" indent="0">
              <a:buNone/>
            </a:pPr>
            <a:r>
              <a:rPr lang="en-US" dirty="0"/>
              <a:t>Florin </a:t>
            </a:r>
            <a:r>
              <a:rPr lang="en-US" dirty="0" err="1"/>
              <a:t>Bică</a:t>
            </a:r>
            <a:r>
              <a:rPr lang="en-US" dirty="0"/>
              <a:t>, Online - A </a:t>
            </a:r>
            <a:r>
              <a:rPr lang="en-US" dirty="0" err="1"/>
              <a:t>treia</a:t>
            </a:r>
            <a:r>
              <a:rPr lang="en-US" dirty="0"/>
              <a:t> </a:t>
            </a:r>
            <a:r>
              <a:rPr lang="en-US" dirty="0" err="1"/>
              <a:t>planetă</a:t>
            </a:r>
            <a:r>
              <a:rPr lang="en-US" dirty="0"/>
              <a:t> de la </a:t>
            </a:r>
            <a:r>
              <a:rPr lang="en-US" dirty="0" err="1"/>
              <a:t>soare</a:t>
            </a:r>
            <a:endParaRPr lang="en-US" dirty="0"/>
          </a:p>
          <a:p>
            <a:pPr marL="0" indent="0">
              <a:buNone/>
            </a:pPr>
            <a:r>
              <a:rPr lang="en-US" dirty="0"/>
              <a:t>Mircea </a:t>
            </a:r>
            <a:r>
              <a:rPr lang="en-US" dirty="0" err="1"/>
              <a:t>Cărtărescu</a:t>
            </a:r>
            <a:r>
              <a:rPr lang="en-US" dirty="0"/>
              <a:t>, </a:t>
            </a:r>
            <a:r>
              <a:rPr lang="en-US" dirty="0" err="1"/>
              <a:t>Pururi</a:t>
            </a:r>
            <a:r>
              <a:rPr lang="en-US" dirty="0"/>
              <a:t> </a:t>
            </a:r>
            <a:r>
              <a:rPr lang="en-US" dirty="0" err="1"/>
              <a:t>tânăr</a:t>
            </a:r>
            <a:r>
              <a:rPr lang="en-US" dirty="0"/>
              <a:t>, </a:t>
            </a:r>
            <a:r>
              <a:rPr lang="en-US" dirty="0" err="1"/>
              <a:t>înfășurat</a:t>
            </a:r>
            <a:r>
              <a:rPr lang="en-US" dirty="0"/>
              <a:t> </a:t>
            </a:r>
            <a:r>
              <a:rPr lang="en-US" dirty="0" err="1"/>
              <a:t>în</a:t>
            </a:r>
            <a:r>
              <a:rPr lang="en-US" dirty="0"/>
              <a:t> </a:t>
            </a:r>
            <a:r>
              <a:rPr lang="en-US" dirty="0" err="1"/>
              <a:t>pixeli</a:t>
            </a:r>
            <a:endParaRPr lang="en-US" dirty="0"/>
          </a:p>
          <a:p>
            <a:pPr marL="0" indent="0">
              <a:buNone/>
            </a:pPr>
            <a:r>
              <a:rPr lang="en-US" dirty="0"/>
              <a:t>Ovidiu </a:t>
            </a:r>
            <a:r>
              <a:rPr lang="en-US" dirty="0" err="1"/>
              <a:t>Scridon</a:t>
            </a:r>
            <a:r>
              <a:rPr lang="en-US" dirty="0"/>
              <a:t>, O </a:t>
            </a:r>
            <a:r>
              <a:rPr lang="en-US" dirty="0" err="1"/>
              <a:t>lume</a:t>
            </a:r>
            <a:r>
              <a:rPr lang="en-US" dirty="0"/>
              <a:t> de </a:t>
            </a:r>
            <a:r>
              <a:rPr lang="en-US" dirty="0" err="1"/>
              <a:t>roboți</a:t>
            </a:r>
            <a:endParaRPr lang="en-US" dirty="0"/>
          </a:p>
          <a:p>
            <a:pPr marL="0" indent="0">
              <a:buNone/>
            </a:pPr>
            <a:r>
              <a:rPr lang="en-US" dirty="0"/>
              <a:t>Florentina </a:t>
            </a:r>
            <a:r>
              <a:rPr lang="en-US" dirty="0" err="1"/>
              <a:t>Mitrica</a:t>
            </a:r>
            <a:r>
              <a:rPr lang="en-US" dirty="0"/>
              <a:t>, </a:t>
            </a:r>
            <a:r>
              <a:rPr lang="en-US" dirty="0" err="1"/>
              <a:t>Pierduți</a:t>
            </a:r>
            <a:endParaRPr lang="en-US" dirty="0"/>
          </a:p>
          <a:p>
            <a:pPr marL="0" indent="0">
              <a:buNone/>
            </a:pP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DF2B63-D8C2-417C-95C3-B700724FD018}"/>
              </a:ext>
            </a:extLst>
          </p:cNvPr>
          <p:cNvSpPr>
            <a:spLocks noGrp="1"/>
          </p:cNvSpPr>
          <p:nvPr>
            <p:ph type="title"/>
          </p:nvPr>
        </p:nvSpPr>
        <p:spPr>
          <a:xfrm>
            <a:off x="1484311" y="685800"/>
            <a:ext cx="10018713" cy="543393"/>
          </a:xfrm>
        </p:spPr>
        <p:txBody>
          <a:bodyPr>
            <a:normAutofit fontScale="90000"/>
          </a:bodyPr>
          <a:lstStyle/>
          <a:p>
            <a:r>
              <a:rPr lang="en-US" dirty="0"/>
              <a:t>Din </a:t>
            </a:r>
            <a:r>
              <a:rPr lang="en-US" dirty="0" err="1"/>
              <a:t>literatura</a:t>
            </a:r>
            <a:r>
              <a:rPr lang="en-US" dirty="0"/>
              <a:t> </a:t>
            </a:r>
            <a:r>
              <a:rPr lang="en-US" dirty="0" err="1"/>
              <a:t>universală</a:t>
            </a:r>
            <a:endParaRPr lang="en-US" dirty="0"/>
          </a:p>
        </p:txBody>
      </p:sp>
      <p:sp>
        <p:nvSpPr>
          <p:cNvPr id="3" name="Content Placeholder 2">
            <a:extLst>
              <a:ext uri="{FF2B5EF4-FFF2-40B4-BE49-F238E27FC236}">
                <a16:creationId xmlns:a16="http://schemas.microsoft.com/office/drawing/2014/main" id="{7BA55CDE-A641-441E-8987-E755BC2A1966}"/>
              </a:ext>
            </a:extLst>
          </p:cNvPr>
          <p:cNvSpPr>
            <a:spLocks noGrp="1"/>
          </p:cNvSpPr>
          <p:nvPr>
            <p:ph idx="1"/>
          </p:nvPr>
        </p:nvSpPr>
        <p:spPr>
          <a:xfrm>
            <a:off x="1484310" y="1454047"/>
            <a:ext cx="10018713" cy="5201586"/>
          </a:xfrm>
        </p:spPr>
        <p:txBody>
          <a:bodyPr>
            <a:normAutofit fontScale="92500" lnSpcReduction="10000"/>
          </a:bodyPr>
          <a:lstStyle/>
          <a:p>
            <a:endParaRPr lang="en-US" dirty="0"/>
          </a:p>
          <a:p>
            <a:r>
              <a:rPr lang="en-US" dirty="0"/>
              <a:t>Peter Brown, Insula </a:t>
            </a:r>
            <a:r>
              <a:rPr lang="en-US" dirty="0" err="1"/>
              <a:t>robotilor</a:t>
            </a:r>
            <a:endParaRPr lang="en-US" dirty="0"/>
          </a:p>
          <a:p>
            <a:r>
              <a:rPr lang="en-US" dirty="0"/>
              <a:t>Chloe </a:t>
            </a:r>
            <a:r>
              <a:rPr lang="en-US" dirty="0" err="1"/>
              <a:t>Delaume</a:t>
            </a:r>
            <a:r>
              <a:rPr lang="en-US" dirty="0"/>
              <a:t>, </a:t>
            </a:r>
            <a:r>
              <a:rPr lang="en-US" dirty="0" err="1"/>
              <a:t>Locuiesc</a:t>
            </a:r>
            <a:r>
              <a:rPr lang="en-US" dirty="0"/>
              <a:t> in </a:t>
            </a:r>
            <a:r>
              <a:rPr lang="en-US" dirty="0" err="1"/>
              <a:t>televizor</a:t>
            </a:r>
            <a:endParaRPr lang="en-US" dirty="0"/>
          </a:p>
          <a:p>
            <a:r>
              <a:rPr lang="en-US" dirty="0"/>
              <a:t>Diana Graber, </a:t>
            </a:r>
            <a:r>
              <a:rPr lang="en-US" dirty="0" err="1"/>
              <a:t>Copiii</a:t>
            </a:r>
            <a:r>
              <a:rPr lang="en-US" dirty="0"/>
              <a:t> </a:t>
            </a:r>
            <a:r>
              <a:rPr lang="en-US" dirty="0" err="1"/>
              <a:t>în</a:t>
            </a:r>
            <a:r>
              <a:rPr lang="en-US" dirty="0"/>
              <a:t> era </a:t>
            </a:r>
            <a:r>
              <a:rPr lang="en-US" dirty="0" err="1"/>
              <a:t>digitală</a:t>
            </a:r>
            <a:endParaRPr lang="en-US" dirty="0"/>
          </a:p>
          <a:p>
            <a:r>
              <a:rPr lang="en-US" dirty="0"/>
              <a:t>David Kirkpatrick, </a:t>
            </a:r>
            <a:r>
              <a:rPr lang="en-US" dirty="0" err="1"/>
              <a:t>Efectul</a:t>
            </a:r>
            <a:r>
              <a:rPr lang="en-US" dirty="0"/>
              <a:t> Facebook</a:t>
            </a:r>
          </a:p>
          <a:p>
            <a:r>
              <a:rPr lang="en-US" dirty="0"/>
              <a:t>Manfred Spitzer, </a:t>
            </a:r>
            <a:r>
              <a:rPr lang="en-US" dirty="0" err="1"/>
              <a:t>Demența</a:t>
            </a:r>
            <a:r>
              <a:rPr lang="en-US" dirty="0"/>
              <a:t> </a:t>
            </a:r>
            <a:r>
              <a:rPr lang="en-US" dirty="0" err="1"/>
              <a:t>digitala</a:t>
            </a:r>
            <a:r>
              <a:rPr lang="en-US" dirty="0"/>
              <a:t>. Cum ne </a:t>
            </a:r>
            <a:r>
              <a:rPr lang="en-US" dirty="0" err="1"/>
              <a:t>tulbura</a:t>
            </a:r>
            <a:r>
              <a:rPr lang="en-US" dirty="0"/>
              <a:t> </a:t>
            </a:r>
            <a:r>
              <a:rPr lang="en-US" dirty="0" err="1"/>
              <a:t>mintea</a:t>
            </a:r>
            <a:r>
              <a:rPr lang="en-US" dirty="0"/>
              <a:t> </a:t>
            </a:r>
            <a:r>
              <a:rPr lang="en-US" dirty="0" err="1"/>
              <a:t>noile</a:t>
            </a:r>
            <a:r>
              <a:rPr lang="en-US" dirty="0"/>
              <a:t> </a:t>
            </a:r>
            <a:r>
              <a:rPr lang="en-US" dirty="0" err="1"/>
              <a:t>tehnologii</a:t>
            </a:r>
            <a:endParaRPr lang="en-US" dirty="0"/>
          </a:p>
          <a:p>
            <a:r>
              <a:rPr lang="en-US" dirty="0"/>
              <a:t>Jamie Bartlett, </a:t>
            </a:r>
            <a:r>
              <a:rPr lang="en-US" dirty="0" err="1"/>
              <a:t>Oameni</a:t>
            </a:r>
            <a:r>
              <a:rPr lang="en-US" dirty="0"/>
              <a:t> vs </a:t>
            </a:r>
            <a:r>
              <a:rPr lang="en-US" dirty="0" err="1"/>
              <a:t>Tehnologie</a:t>
            </a:r>
            <a:endParaRPr lang="en-US" dirty="0"/>
          </a:p>
          <a:p>
            <a:r>
              <a:rPr lang="en-US" dirty="0"/>
              <a:t>Sophie </a:t>
            </a:r>
            <a:r>
              <a:rPr lang="en-US" dirty="0" err="1"/>
              <a:t>Rigal-Goulard</a:t>
            </a:r>
            <a:r>
              <a:rPr lang="en-US" dirty="0"/>
              <a:t>, 15 </a:t>
            </a:r>
            <a:r>
              <a:rPr lang="en-US" dirty="0" err="1"/>
              <a:t>zile</a:t>
            </a:r>
            <a:r>
              <a:rPr lang="en-US" dirty="0"/>
              <a:t> </a:t>
            </a:r>
            <a:r>
              <a:rPr lang="en-US" dirty="0" err="1"/>
              <a:t>fără</a:t>
            </a:r>
            <a:r>
              <a:rPr lang="en-US" dirty="0"/>
              <a:t> internet</a:t>
            </a:r>
          </a:p>
          <a:p>
            <a:r>
              <a:rPr lang="en-US" dirty="0"/>
              <a:t>Jessica Park, </a:t>
            </a:r>
            <a:r>
              <a:rPr lang="en-US" dirty="0" err="1"/>
              <a:t>Băiatul</a:t>
            </a:r>
            <a:r>
              <a:rPr lang="en-US" dirty="0"/>
              <a:t> de pe Facebook</a:t>
            </a:r>
          </a:p>
          <a:p>
            <a:r>
              <a:rPr lang="en-US" dirty="0"/>
              <a:t>Herbert George Wells, </a:t>
            </a:r>
            <a:r>
              <a:rPr lang="en-US" dirty="0" err="1"/>
              <a:t>Mașina</a:t>
            </a:r>
            <a:r>
              <a:rPr lang="en-US" dirty="0"/>
              <a:t> </a:t>
            </a:r>
            <a:r>
              <a:rPr lang="en-US" dirty="0" err="1"/>
              <a:t>timpului</a:t>
            </a:r>
            <a:endParaRPr lang="en-US" dirty="0"/>
          </a:p>
          <a:p>
            <a:r>
              <a:rPr lang="en-US" dirty="0"/>
              <a:t>Jules Verne, </a:t>
            </a:r>
            <a:r>
              <a:rPr lang="en-US" dirty="0" err="1"/>
              <a:t>Călătorii</a:t>
            </a:r>
            <a:r>
              <a:rPr lang="en-US" dirty="0"/>
              <a:t> </a:t>
            </a:r>
            <a:r>
              <a:rPr lang="en-US" dirty="0" err="1"/>
              <a:t>extraordinare</a:t>
            </a:r>
            <a:r>
              <a:rPr lang="en-US" dirty="0"/>
              <a:t>. </a:t>
            </a:r>
            <a:r>
              <a:rPr lang="en-US" dirty="0" err="1"/>
              <a:t>Aventuri</a:t>
            </a:r>
            <a:r>
              <a:rPr lang="en-US" dirty="0"/>
              <a:t> </a:t>
            </a:r>
            <a:r>
              <a:rPr lang="en-US" dirty="0" err="1"/>
              <a:t>între</a:t>
            </a:r>
            <a:r>
              <a:rPr lang="en-US" dirty="0"/>
              <a:t> </a:t>
            </a:r>
            <a:r>
              <a:rPr lang="en-US" dirty="0" err="1"/>
              <a:t>știință</a:t>
            </a:r>
            <a:r>
              <a:rPr lang="en-US" dirty="0"/>
              <a:t> </a:t>
            </a:r>
            <a:r>
              <a:rPr lang="en-US" dirty="0" err="1"/>
              <a:t>și</a:t>
            </a:r>
            <a:r>
              <a:rPr lang="en-US" dirty="0"/>
              <a:t> </a:t>
            </a:r>
            <a:r>
              <a:rPr lang="en-US" dirty="0" err="1"/>
              <a:t>literatură</a:t>
            </a:r>
            <a:endParaRPr lang="en-US" dirty="0"/>
          </a:p>
          <a:p>
            <a:endParaRPr lang="en-US" dirty="0"/>
          </a:p>
        </p:txBody>
      </p:sp>
    </p:spTree>
    <p:extLst>
      <p:ext uri="{BB962C8B-B14F-4D97-AF65-F5344CB8AC3E}">
        <p14:creationId xmlns:p14="http://schemas.microsoft.com/office/powerpoint/2010/main" val="31577623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1"/>
            <a:ext cx="10018713" cy="558384"/>
          </a:xfrm>
        </p:spPr>
        <p:txBody>
          <a:bodyPr>
            <a:normAutofit fontScale="90000"/>
          </a:bodyPr>
          <a:lstStyle/>
          <a:p>
            <a:r>
              <a:rPr lang="en-US" dirty="0" err="1"/>
              <a:t>Tema</a:t>
            </a:r>
            <a:r>
              <a:rPr lang="en-US" dirty="0"/>
              <a:t>: </a:t>
            </a:r>
            <a:r>
              <a:rPr lang="en-US" dirty="0" err="1"/>
              <a:t>Adolescenți</a:t>
            </a:r>
            <a:r>
              <a:rPr lang="en-US" dirty="0"/>
              <a:t> </a:t>
            </a:r>
            <a:r>
              <a:rPr lang="en-US" dirty="0" err="1"/>
              <a:t>printre</a:t>
            </a:r>
            <a:r>
              <a:rPr lang="en-US" dirty="0"/>
              <a:t> </a:t>
            </a:r>
            <a:r>
              <a:rPr lang="en-US" dirty="0" err="1"/>
              <a:t>cărți</a:t>
            </a:r>
            <a:endParaRPr lang="en-US" dirty="0"/>
          </a:p>
        </p:txBody>
      </p:sp>
      <p:sp>
        <p:nvSpPr>
          <p:cNvPr id="3" name="Content Placeholder 2"/>
          <p:cNvSpPr>
            <a:spLocks noGrp="1"/>
          </p:cNvSpPr>
          <p:nvPr>
            <p:ph idx="1"/>
          </p:nvPr>
        </p:nvSpPr>
        <p:spPr>
          <a:xfrm>
            <a:off x="1484310" y="1484027"/>
            <a:ext cx="10018713" cy="5021704"/>
          </a:xfrm>
        </p:spPr>
        <p:txBody>
          <a:bodyPr numCol="3">
            <a:noAutofit/>
          </a:bodyPr>
          <a:lstStyle/>
          <a:p>
            <a:r>
              <a:rPr lang="en-US" sz="1800" dirty="0"/>
              <a:t>Raluca </a:t>
            </a:r>
            <a:r>
              <a:rPr lang="en-US" sz="1800" dirty="0" err="1"/>
              <a:t>Poenaru</a:t>
            </a:r>
            <a:r>
              <a:rPr lang="en-US" sz="1800" dirty="0"/>
              <a:t>, </a:t>
            </a:r>
            <a:r>
              <a:rPr lang="en-US" sz="1800" dirty="0" err="1"/>
              <a:t>Pericol</a:t>
            </a:r>
            <a:endParaRPr lang="en-US" sz="1800" dirty="0"/>
          </a:p>
          <a:p>
            <a:r>
              <a:rPr lang="en-US" sz="1800" dirty="0"/>
              <a:t>Ioana </a:t>
            </a:r>
            <a:r>
              <a:rPr lang="en-US" sz="1800" dirty="0" err="1"/>
              <a:t>Pârvulescu</a:t>
            </a:r>
            <a:r>
              <a:rPr lang="en-US" sz="1800" dirty="0"/>
              <a:t>, </a:t>
            </a:r>
            <a:r>
              <a:rPr lang="en-US" sz="1800" dirty="0" err="1"/>
              <a:t>Inocenții</a:t>
            </a:r>
            <a:endParaRPr lang="en-US" sz="1800" dirty="0"/>
          </a:p>
          <a:p>
            <a:r>
              <a:rPr lang="en-US" sz="1800" dirty="0"/>
              <a:t>Mircea Eliade, </a:t>
            </a:r>
            <a:r>
              <a:rPr lang="en-US" sz="1800" dirty="0" err="1"/>
              <a:t>Romanul</a:t>
            </a:r>
            <a:r>
              <a:rPr lang="en-US" sz="1800" dirty="0"/>
              <a:t> </a:t>
            </a:r>
            <a:r>
              <a:rPr lang="en-US" sz="1800" dirty="0" err="1"/>
              <a:t>adolescentului</a:t>
            </a:r>
            <a:r>
              <a:rPr lang="en-US" sz="1800" dirty="0"/>
              <a:t> </a:t>
            </a:r>
            <a:r>
              <a:rPr lang="en-US" sz="1800" dirty="0" err="1"/>
              <a:t>miop</a:t>
            </a:r>
            <a:endParaRPr lang="en-US" sz="1800" dirty="0"/>
          </a:p>
          <a:p>
            <a:r>
              <a:rPr lang="en-US" sz="1800" dirty="0"/>
              <a:t>Constantin </a:t>
            </a:r>
            <a:r>
              <a:rPr lang="en-US" sz="1800" dirty="0" err="1"/>
              <a:t>Chiriţă</a:t>
            </a:r>
            <a:r>
              <a:rPr lang="en-US" sz="1800" dirty="0"/>
              <a:t>, </a:t>
            </a:r>
            <a:r>
              <a:rPr lang="en-US" sz="1800" dirty="0" err="1"/>
              <a:t>Cireşarii</a:t>
            </a:r>
            <a:endParaRPr lang="en-US" sz="1800" dirty="0"/>
          </a:p>
          <a:p>
            <a:r>
              <a:rPr lang="en-US" sz="1800" dirty="0"/>
              <a:t>Tatiana Niculescu, </a:t>
            </a:r>
            <a:r>
              <a:rPr lang="en-US" sz="1800" dirty="0" err="1"/>
              <a:t>Nepovestitele</a:t>
            </a:r>
            <a:r>
              <a:rPr lang="en-US" sz="1800" dirty="0"/>
              <a:t> iubiri.7 </a:t>
            </a:r>
            <a:r>
              <a:rPr lang="en-US" sz="1800" dirty="0" err="1"/>
              <a:t>minibiografii</a:t>
            </a:r>
            <a:r>
              <a:rPr lang="en-US" sz="1800" dirty="0"/>
              <a:t> </a:t>
            </a:r>
            <a:r>
              <a:rPr lang="en-US" sz="1800" dirty="0" err="1"/>
              <a:t>sentimentale</a:t>
            </a:r>
            <a:endParaRPr lang="en-US" sz="1800" dirty="0"/>
          </a:p>
          <a:p>
            <a:r>
              <a:rPr lang="en-US" sz="1800" dirty="0"/>
              <a:t>Marius Albert </a:t>
            </a:r>
            <a:r>
              <a:rPr lang="en-US" sz="1800" dirty="0" err="1"/>
              <a:t>Neguț</a:t>
            </a:r>
            <a:r>
              <a:rPr lang="en-US" sz="1800" dirty="0"/>
              <a:t>, Cerberus</a:t>
            </a:r>
          </a:p>
          <a:p>
            <a:r>
              <a:rPr lang="en-US" sz="1800" dirty="0"/>
              <a:t>Dan Lungu, </a:t>
            </a:r>
            <a:r>
              <a:rPr lang="en-US" sz="1800" dirty="0" err="1"/>
              <a:t>Fetița</a:t>
            </a:r>
            <a:r>
              <a:rPr lang="en-US" sz="1800" dirty="0"/>
              <a:t> care s-a </a:t>
            </a:r>
            <a:r>
              <a:rPr lang="en-US" sz="1800" dirty="0" err="1"/>
              <a:t>jucat</a:t>
            </a:r>
            <a:r>
              <a:rPr lang="en-US" sz="1800" dirty="0"/>
              <a:t> de-a Dumnezeu</a:t>
            </a:r>
          </a:p>
          <a:p>
            <a:r>
              <a:rPr lang="en-US" sz="1800" dirty="0"/>
              <a:t>Simona Popescu, </a:t>
            </a:r>
            <a:r>
              <a:rPr lang="en-US" sz="1800" dirty="0" err="1"/>
              <a:t>Exuvii</a:t>
            </a:r>
            <a:endParaRPr lang="en-US" sz="1800" dirty="0"/>
          </a:p>
          <a:p>
            <a:r>
              <a:rPr lang="en-US" sz="1800" dirty="0" err="1"/>
              <a:t>Grigore</a:t>
            </a:r>
            <a:r>
              <a:rPr lang="en-US" sz="1800" dirty="0"/>
              <a:t> </a:t>
            </a:r>
            <a:r>
              <a:rPr lang="en-US" sz="1800" dirty="0" err="1"/>
              <a:t>Bajenaru</a:t>
            </a:r>
            <a:r>
              <a:rPr lang="en-US" sz="1800" dirty="0"/>
              <a:t>, </a:t>
            </a:r>
            <a:r>
              <a:rPr lang="en-US" sz="1800" dirty="0" err="1"/>
              <a:t>Cișmigiu</a:t>
            </a:r>
            <a:r>
              <a:rPr lang="en-US" sz="1800" dirty="0"/>
              <a:t> Et Comp.</a:t>
            </a:r>
          </a:p>
          <a:p>
            <a:r>
              <a:rPr lang="en-US" sz="1800" dirty="0"/>
              <a:t>Carmen </a:t>
            </a:r>
            <a:r>
              <a:rPr lang="en-US" sz="1800" dirty="0" err="1"/>
              <a:t>Firan</a:t>
            </a:r>
            <a:r>
              <a:rPr lang="en-US" sz="1800" dirty="0"/>
              <a:t>, Un vis </a:t>
            </a:r>
            <a:r>
              <a:rPr lang="en-US" sz="1800" dirty="0" err="1"/>
              <a:t>ce</a:t>
            </a:r>
            <a:r>
              <a:rPr lang="en-US" sz="1800" dirty="0"/>
              <a:t> </a:t>
            </a:r>
            <a:r>
              <a:rPr lang="en-US" sz="1800" dirty="0" err="1"/>
              <a:t>fuge</a:t>
            </a:r>
            <a:endParaRPr lang="en-US" sz="1800" dirty="0"/>
          </a:p>
          <a:p>
            <a:r>
              <a:rPr lang="en-US" sz="1800" dirty="0"/>
              <a:t>Mircea </a:t>
            </a:r>
            <a:r>
              <a:rPr lang="en-US" sz="1800" dirty="0" err="1"/>
              <a:t>Cărtărescu</a:t>
            </a:r>
            <a:r>
              <a:rPr lang="en-US" sz="1800" dirty="0"/>
              <a:t>, Florin </a:t>
            </a:r>
            <a:r>
              <a:rPr lang="en-US" sz="1800" dirty="0" err="1"/>
              <a:t>scrie</a:t>
            </a:r>
            <a:r>
              <a:rPr lang="en-US" sz="1800" dirty="0"/>
              <a:t> un roman</a:t>
            </a:r>
          </a:p>
          <a:p>
            <a:r>
              <a:rPr lang="en-US" sz="1800" dirty="0"/>
              <a:t>Ana </a:t>
            </a:r>
            <a:r>
              <a:rPr lang="en-US" sz="1800" dirty="0" err="1"/>
              <a:t>Blandiana</a:t>
            </a:r>
            <a:r>
              <a:rPr lang="en-US" sz="1800" dirty="0"/>
              <a:t> , </a:t>
            </a:r>
            <a:r>
              <a:rPr lang="en-US" sz="1800" dirty="0" err="1"/>
              <a:t>Ei</a:t>
            </a:r>
            <a:r>
              <a:rPr lang="en-US" sz="1800" dirty="0"/>
              <a:t> </a:t>
            </a:r>
            <a:r>
              <a:rPr lang="en-US" sz="1800" dirty="0" err="1"/>
              <a:t>merg</a:t>
            </a:r>
            <a:r>
              <a:rPr lang="en-US" sz="1800" dirty="0"/>
              <a:t> pe role</a:t>
            </a:r>
          </a:p>
          <a:p>
            <a:r>
              <a:rPr lang="en-US" sz="1800" dirty="0"/>
              <a:t>Otilia </a:t>
            </a:r>
            <a:r>
              <a:rPr lang="en-US" sz="1800" dirty="0" err="1"/>
              <a:t>Marchiș-Bölöni</a:t>
            </a:r>
            <a:r>
              <a:rPr lang="en-US" sz="1800" dirty="0"/>
              <a:t>, </a:t>
            </a:r>
            <a:r>
              <a:rPr lang="en-US" sz="1800" dirty="0" err="1"/>
              <a:t>Cartea</a:t>
            </a:r>
            <a:r>
              <a:rPr lang="en-US" sz="1800" dirty="0"/>
              <a:t> </a:t>
            </a:r>
            <a:r>
              <a:rPr lang="en-US" sz="1800" dirty="0" err="1"/>
              <a:t>suferințelor</a:t>
            </a:r>
            <a:endParaRPr lang="en-US" sz="1800" dirty="0"/>
          </a:p>
          <a:p>
            <a:r>
              <a:rPr lang="en-US" sz="1800" dirty="0"/>
              <a:t>Geo </a:t>
            </a:r>
            <a:r>
              <a:rPr lang="en-US" sz="1800" dirty="0" err="1"/>
              <a:t>Bogza</a:t>
            </a:r>
            <a:r>
              <a:rPr lang="en-US" sz="1800" dirty="0"/>
              <a:t>, </a:t>
            </a:r>
            <a:r>
              <a:rPr lang="en-US" sz="1800" dirty="0" err="1"/>
              <a:t>Jurnal</a:t>
            </a:r>
            <a:r>
              <a:rPr lang="en-US" sz="1800" dirty="0"/>
              <a:t> de </a:t>
            </a:r>
            <a:r>
              <a:rPr lang="en-US" sz="1800" dirty="0" err="1"/>
              <a:t>copilărie</a:t>
            </a:r>
            <a:r>
              <a:rPr lang="en-US" sz="1800" dirty="0"/>
              <a:t> </a:t>
            </a:r>
            <a:r>
              <a:rPr lang="en-US" sz="1800" dirty="0" err="1"/>
              <a:t>și</a:t>
            </a:r>
            <a:r>
              <a:rPr lang="en-US" sz="1800" dirty="0"/>
              <a:t> </a:t>
            </a:r>
            <a:r>
              <a:rPr lang="en-US" sz="1800" dirty="0" err="1"/>
              <a:t>adolescență</a:t>
            </a:r>
            <a:endParaRPr lang="en-US" sz="1800" dirty="0"/>
          </a:p>
          <a:p>
            <a:r>
              <a:rPr lang="en-US" sz="1800" dirty="0"/>
              <a:t>Gabriel </a:t>
            </a:r>
            <a:r>
              <a:rPr lang="en-US" sz="1800" dirty="0" err="1"/>
              <a:t>Liiceanu</a:t>
            </a:r>
            <a:r>
              <a:rPr lang="en-US" sz="1800" dirty="0"/>
              <a:t>, </a:t>
            </a:r>
            <a:r>
              <a:rPr lang="en-US" sz="1800" dirty="0" err="1"/>
              <a:t>Declarație</a:t>
            </a:r>
            <a:r>
              <a:rPr lang="en-US" sz="1800" dirty="0"/>
              <a:t> de </a:t>
            </a:r>
            <a:r>
              <a:rPr lang="en-US" sz="1800" dirty="0" err="1"/>
              <a:t>iubire</a:t>
            </a:r>
            <a:endParaRPr lang="en-US" sz="1800" dirty="0"/>
          </a:p>
          <a:p>
            <a:r>
              <a:rPr lang="en-US" sz="1800" dirty="0"/>
              <a:t>Gabriel </a:t>
            </a:r>
            <a:r>
              <a:rPr lang="en-US" sz="1800" dirty="0" err="1"/>
              <a:t>Brebenar</a:t>
            </a:r>
            <a:r>
              <a:rPr lang="en-US" sz="1800" dirty="0"/>
              <a:t>, </a:t>
            </a:r>
            <a:r>
              <a:rPr lang="en-US" sz="1800" dirty="0" err="1"/>
              <a:t>Jurnalul</a:t>
            </a:r>
            <a:r>
              <a:rPr lang="en-US" sz="1800" dirty="0"/>
              <a:t> </a:t>
            </a:r>
            <a:r>
              <a:rPr lang="en-US" sz="1800" dirty="0" err="1"/>
              <a:t>unui</a:t>
            </a:r>
            <a:r>
              <a:rPr lang="en-US" sz="1800" dirty="0"/>
              <a:t> </a:t>
            </a:r>
            <a:r>
              <a:rPr lang="en-US" sz="1800" dirty="0" err="1"/>
              <a:t>cititor</a:t>
            </a:r>
            <a:endParaRPr lang="en-US" sz="1800" dirty="0"/>
          </a:p>
          <a:p>
            <a:pPr marL="0" indent="0">
              <a:buNone/>
            </a:pPr>
            <a:endParaRPr lang="en-US" sz="18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468443"/>
          </a:xfrm>
        </p:spPr>
        <p:txBody>
          <a:bodyPr>
            <a:normAutofit fontScale="90000"/>
          </a:bodyPr>
          <a:lstStyle/>
          <a:p>
            <a:r>
              <a:rPr lang="ro-RO" altLang="en-US" dirty="0"/>
              <a:t>Din literatura universală</a:t>
            </a:r>
          </a:p>
        </p:txBody>
      </p:sp>
      <p:sp>
        <p:nvSpPr>
          <p:cNvPr id="3" name="Content Placeholder 2"/>
          <p:cNvSpPr>
            <a:spLocks noGrp="1"/>
          </p:cNvSpPr>
          <p:nvPr>
            <p:ph idx="1"/>
          </p:nvPr>
        </p:nvSpPr>
        <p:spPr>
          <a:xfrm>
            <a:off x="1483995" y="1289153"/>
            <a:ext cx="10019030" cy="5366479"/>
          </a:xfrm>
        </p:spPr>
        <p:txBody>
          <a:bodyPr numCol="3">
            <a:normAutofit fontScale="92500" lnSpcReduction="10000"/>
          </a:bodyPr>
          <a:lstStyle/>
          <a:p>
            <a:r>
              <a:rPr lang="en-US" dirty="0"/>
              <a:t>Rachel </a:t>
            </a:r>
            <a:r>
              <a:rPr lang="en-US" dirty="0" err="1"/>
              <a:t>Renne</a:t>
            </a:r>
            <a:r>
              <a:rPr lang="en-US" dirty="0"/>
              <a:t> Russel, </a:t>
            </a:r>
            <a:r>
              <a:rPr lang="en-US" dirty="0" err="1"/>
              <a:t>Însemnările</a:t>
            </a:r>
            <a:r>
              <a:rPr lang="en-US" dirty="0"/>
              <a:t> </a:t>
            </a:r>
            <a:r>
              <a:rPr lang="en-US" dirty="0" err="1"/>
              <a:t>unei</a:t>
            </a:r>
            <a:r>
              <a:rPr lang="en-US" dirty="0"/>
              <a:t> </a:t>
            </a:r>
            <a:r>
              <a:rPr lang="en-US" dirty="0" err="1"/>
              <a:t>puștoaice</a:t>
            </a:r>
            <a:endParaRPr lang="en-US" dirty="0"/>
          </a:p>
          <a:p>
            <a:r>
              <a:rPr lang="en-US" dirty="0"/>
              <a:t>Tommy Greenwald, Cum </a:t>
            </a:r>
            <a:r>
              <a:rPr lang="en-US" dirty="0" err="1"/>
              <a:t>să</a:t>
            </a:r>
            <a:r>
              <a:rPr lang="en-US" dirty="0"/>
              <a:t> </a:t>
            </a:r>
            <a:r>
              <a:rPr lang="en-US" dirty="0" err="1"/>
              <a:t>faci</a:t>
            </a:r>
            <a:r>
              <a:rPr lang="en-US" dirty="0"/>
              <a:t> </a:t>
            </a:r>
            <a:r>
              <a:rPr lang="en-US" dirty="0" err="1"/>
              <a:t>să</a:t>
            </a:r>
            <a:r>
              <a:rPr lang="en-US" dirty="0"/>
              <a:t> nu </a:t>
            </a:r>
            <a:r>
              <a:rPr lang="en-US" dirty="0" err="1"/>
              <a:t>citesti</a:t>
            </a:r>
            <a:endParaRPr lang="en-US" dirty="0"/>
          </a:p>
          <a:p>
            <a:r>
              <a:rPr lang="en-US" dirty="0"/>
              <a:t>J.K. Rowling, Harry Potter </a:t>
            </a:r>
            <a:r>
              <a:rPr lang="en-US" dirty="0" err="1"/>
              <a:t>și</a:t>
            </a:r>
            <a:r>
              <a:rPr lang="en-US" dirty="0"/>
              <a:t> </a:t>
            </a:r>
            <a:r>
              <a:rPr lang="en-US" dirty="0" err="1"/>
              <a:t>piatra</a:t>
            </a:r>
            <a:r>
              <a:rPr lang="en-US" dirty="0"/>
              <a:t> </a:t>
            </a:r>
            <a:r>
              <a:rPr lang="en-US" dirty="0" err="1"/>
              <a:t>filozofală</a:t>
            </a:r>
            <a:endParaRPr lang="en-US" dirty="0"/>
          </a:p>
          <a:p>
            <a:r>
              <a:rPr lang="en-US" dirty="0"/>
              <a:t>Erik Emanuel Schmitt, </a:t>
            </a:r>
            <a:r>
              <a:rPr lang="en-US" dirty="0" err="1"/>
              <a:t>Otrava</a:t>
            </a:r>
            <a:r>
              <a:rPr lang="en-US" dirty="0"/>
              <a:t> </a:t>
            </a:r>
            <a:r>
              <a:rPr lang="en-US" dirty="0" err="1"/>
              <a:t>iubirii</a:t>
            </a:r>
            <a:endParaRPr lang="en-US" dirty="0"/>
          </a:p>
          <a:p>
            <a:r>
              <a:rPr lang="en-US" dirty="0"/>
              <a:t>Fredrik Backman, </a:t>
            </a:r>
            <a:r>
              <a:rPr lang="en-US" dirty="0" err="1"/>
              <a:t>Scandalul</a:t>
            </a:r>
            <a:r>
              <a:rPr lang="en-US" dirty="0"/>
              <a:t> </a:t>
            </a:r>
          </a:p>
          <a:p>
            <a:r>
              <a:rPr lang="en-US" dirty="0"/>
              <a:t>Fredrik Backman, </a:t>
            </a:r>
            <a:r>
              <a:rPr lang="en-US" dirty="0" err="1"/>
              <a:t>Noi</a:t>
            </a:r>
            <a:r>
              <a:rPr lang="en-US" dirty="0"/>
              <a:t> contra </a:t>
            </a:r>
            <a:r>
              <a:rPr lang="en-US" dirty="0" err="1"/>
              <a:t>voastră</a:t>
            </a:r>
            <a:r>
              <a:rPr lang="ro-RO" dirty="0"/>
              <a:t>             </a:t>
            </a:r>
          </a:p>
          <a:p>
            <a:endParaRPr lang="ro-RO" dirty="0"/>
          </a:p>
          <a:p>
            <a:r>
              <a:rPr lang="en-US" dirty="0"/>
              <a:t>Sean Covey, Cele 7 </a:t>
            </a:r>
            <a:r>
              <a:rPr lang="en-US" dirty="0" err="1"/>
              <a:t>obisnuin</a:t>
            </a:r>
            <a:r>
              <a:rPr lang="ro-RO" dirty="0"/>
              <a:t>ț</a:t>
            </a:r>
            <a:r>
              <a:rPr lang="en-US" dirty="0"/>
              <a:t>e ale </a:t>
            </a:r>
            <a:r>
              <a:rPr lang="en-US" dirty="0" err="1"/>
              <a:t>adolescen</a:t>
            </a:r>
            <a:r>
              <a:rPr lang="ro-RO" dirty="0"/>
              <a:t>ț</a:t>
            </a:r>
            <a:r>
              <a:rPr lang="en-US" dirty="0" err="1"/>
              <a:t>ilor</a:t>
            </a:r>
            <a:r>
              <a:rPr lang="en-US" dirty="0"/>
              <a:t> </a:t>
            </a:r>
            <a:r>
              <a:rPr lang="en-US" dirty="0" err="1"/>
              <a:t>extraordinar</a:t>
            </a:r>
            <a:r>
              <a:rPr lang="ro-RO" dirty="0"/>
              <a:t> </a:t>
            </a:r>
            <a:r>
              <a:rPr lang="en-US" dirty="0"/>
              <a:t>de </a:t>
            </a:r>
            <a:r>
              <a:rPr lang="en-US" dirty="0" err="1"/>
              <a:t>eficace</a:t>
            </a:r>
            <a:r>
              <a:rPr lang="en-US" dirty="0"/>
              <a:t>. </a:t>
            </a:r>
            <a:r>
              <a:rPr lang="en-US" dirty="0" err="1"/>
              <a:t>Ghidul</a:t>
            </a:r>
            <a:r>
              <a:rPr lang="en-US" dirty="0"/>
              <a:t> fundamental </a:t>
            </a:r>
            <a:r>
              <a:rPr lang="en-US" dirty="0" err="1"/>
              <a:t>pentru</a:t>
            </a:r>
            <a:r>
              <a:rPr lang="en-US" dirty="0"/>
              <a:t> </a:t>
            </a:r>
            <a:r>
              <a:rPr lang="en-US" dirty="0" err="1"/>
              <a:t>succes</a:t>
            </a:r>
            <a:r>
              <a:rPr lang="en-US" dirty="0"/>
              <a:t> al </a:t>
            </a:r>
            <a:r>
              <a:rPr lang="en-US" dirty="0" err="1"/>
              <a:t>adolescentilor</a:t>
            </a:r>
            <a:r>
              <a:rPr lang="en-US" dirty="0"/>
              <a:t> </a:t>
            </a:r>
          </a:p>
          <a:p>
            <a:r>
              <a:rPr lang="en-US" dirty="0"/>
              <a:t>Jeff </a:t>
            </a:r>
            <a:r>
              <a:rPr lang="en-US" dirty="0" err="1"/>
              <a:t>Henigson</a:t>
            </a:r>
            <a:r>
              <a:rPr lang="en-US" dirty="0"/>
              <a:t>, 1986. </a:t>
            </a:r>
            <a:r>
              <a:rPr lang="en-US" dirty="0" err="1"/>
              <a:t>Povestea</a:t>
            </a:r>
            <a:r>
              <a:rPr lang="en-US" dirty="0"/>
              <a:t> </a:t>
            </a:r>
            <a:r>
              <a:rPr lang="en-US" dirty="0" err="1"/>
              <a:t>adevarata</a:t>
            </a:r>
            <a:r>
              <a:rPr lang="en-US" dirty="0"/>
              <a:t> a </a:t>
            </a:r>
            <a:r>
              <a:rPr lang="en-US" dirty="0" err="1"/>
              <a:t>unui</a:t>
            </a:r>
            <a:r>
              <a:rPr lang="en-US" dirty="0"/>
              <a:t> adolescent care </a:t>
            </a:r>
            <a:r>
              <a:rPr lang="en-US" dirty="0" err="1"/>
              <a:t>aproape</a:t>
            </a:r>
            <a:r>
              <a:rPr lang="en-US" dirty="0"/>
              <a:t> ca a </a:t>
            </a:r>
            <a:r>
              <a:rPr lang="en-US" dirty="0" err="1"/>
              <a:t>salvat</a:t>
            </a:r>
            <a:r>
              <a:rPr lang="en-US" dirty="0"/>
              <a:t> </a:t>
            </a:r>
            <a:r>
              <a:rPr lang="en-US" dirty="0" err="1"/>
              <a:t>lumea</a:t>
            </a:r>
            <a:endParaRPr lang="ro-RO" dirty="0"/>
          </a:p>
          <a:p>
            <a:r>
              <a:rPr lang="en-US" dirty="0"/>
              <a:t>Anna Frank, </a:t>
            </a:r>
            <a:r>
              <a:rPr lang="en-US" dirty="0" err="1"/>
              <a:t>Jurnalul</a:t>
            </a:r>
            <a:r>
              <a:rPr lang="en-US" dirty="0"/>
              <a:t> </a:t>
            </a:r>
            <a:r>
              <a:rPr lang="en-US" dirty="0" err="1"/>
              <a:t>Annei</a:t>
            </a:r>
            <a:r>
              <a:rPr lang="en-US" dirty="0"/>
              <a:t> Frank</a:t>
            </a:r>
          </a:p>
          <a:p>
            <a:r>
              <a:rPr lang="en-US" dirty="0"/>
              <a:t>Markus Zusak, </a:t>
            </a:r>
            <a:r>
              <a:rPr lang="en-US" dirty="0" err="1"/>
              <a:t>Hoțul</a:t>
            </a:r>
            <a:r>
              <a:rPr lang="en-US" dirty="0"/>
              <a:t> de </a:t>
            </a:r>
            <a:r>
              <a:rPr lang="en-US" dirty="0" err="1"/>
              <a:t>cărț</a:t>
            </a:r>
            <a:r>
              <a:rPr lang="ro-RO" dirty="0"/>
              <a:t>i</a:t>
            </a:r>
          </a:p>
          <a:p>
            <a:r>
              <a:rPr lang="en-US" dirty="0"/>
              <a:t>John Boyne, </a:t>
            </a:r>
            <a:r>
              <a:rPr lang="en-US" dirty="0" err="1"/>
              <a:t>Băiatul</a:t>
            </a:r>
            <a:r>
              <a:rPr lang="ro-RO" dirty="0"/>
              <a:t> cu </a:t>
            </a:r>
            <a:r>
              <a:rPr lang="en-US" dirty="0" err="1"/>
              <a:t>pijamale</a:t>
            </a:r>
            <a:r>
              <a:rPr lang="en-US" dirty="0"/>
              <a:t> </a:t>
            </a:r>
            <a:r>
              <a:rPr lang="en-US" dirty="0" err="1"/>
              <a:t>în</a:t>
            </a:r>
            <a:r>
              <a:rPr lang="en-US" dirty="0"/>
              <a:t> </a:t>
            </a:r>
            <a:r>
              <a:rPr lang="en-US" dirty="0" err="1"/>
              <a:t>dungi</a:t>
            </a:r>
            <a:endParaRPr lang="en-US" dirty="0"/>
          </a:p>
          <a:p>
            <a:r>
              <a:rPr lang="en-US" dirty="0"/>
              <a:t>Attila </a:t>
            </a:r>
            <a:r>
              <a:rPr lang="en-US" dirty="0" err="1"/>
              <a:t>Bartis</a:t>
            </a:r>
            <a:r>
              <a:rPr lang="en-US" dirty="0"/>
              <a:t> , </a:t>
            </a:r>
            <a:r>
              <a:rPr lang="en-US" dirty="0" err="1"/>
              <a:t>Sfârșitul</a:t>
            </a:r>
            <a:endParaRPr lang="en-US" dirty="0"/>
          </a:p>
          <a:p>
            <a:r>
              <a:rPr lang="en-US" dirty="0" err="1"/>
              <a:t>György</a:t>
            </a:r>
            <a:r>
              <a:rPr lang="en-US" dirty="0"/>
              <a:t> </a:t>
            </a:r>
            <a:r>
              <a:rPr lang="en-US" dirty="0" err="1"/>
              <a:t>Dragomán</a:t>
            </a:r>
            <a:r>
              <a:rPr lang="en-US" dirty="0"/>
              <a:t>, </a:t>
            </a:r>
            <a:r>
              <a:rPr lang="en-US" dirty="0" err="1"/>
              <a:t>Rugul</a:t>
            </a:r>
            <a:endParaRPr lang="en-US" dirty="0"/>
          </a:p>
          <a:p>
            <a:r>
              <a:rPr lang="en-US" dirty="0"/>
              <a:t>William Golding, </a:t>
            </a:r>
            <a:r>
              <a:rPr lang="en-US" dirty="0" err="1"/>
              <a:t>Împăratul</a:t>
            </a:r>
            <a:r>
              <a:rPr lang="en-US" dirty="0"/>
              <a:t> </a:t>
            </a:r>
            <a:r>
              <a:rPr lang="en-US" dirty="0" err="1"/>
              <a:t>muștelor</a:t>
            </a:r>
            <a:endParaRPr lang="en-US" dirty="0"/>
          </a:p>
          <a:p>
            <a:r>
              <a:rPr lang="en-US" dirty="0"/>
              <a:t>Kim </a:t>
            </a:r>
            <a:r>
              <a:rPr lang="en-US" dirty="0" err="1"/>
              <a:t>Ligett</a:t>
            </a:r>
            <a:r>
              <a:rPr lang="en-US" dirty="0"/>
              <a:t>, </a:t>
            </a:r>
            <a:r>
              <a:rPr lang="en-US" dirty="0" err="1"/>
              <a:t>Anul</a:t>
            </a:r>
            <a:r>
              <a:rPr lang="en-US" dirty="0"/>
              <a:t> de </a:t>
            </a:r>
            <a:r>
              <a:rPr lang="en-US" dirty="0" err="1"/>
              <a:t>grație</a:t>
            </a:r>
            <a:endParaRPr lang="en-US" dirty="0"/>
          </a:p>
          <a:p>
            <a:r>
              <a:rPr lang="en-US" dirty="0"/>
              <a:t>Delia Owens, </a:t>
            </a:r>
            <a:r>
              <a:rPr lang="en-US" dirty="0" err="1"/>
              <a:t>Acolo</a:t>
            </a:r>
            <a:r>
              <a:rPr lang="en-US" dirty="0"/>
              <a:t> </a:t>
            </a:r>
            <a:r>
              <a:rPr lang="en-US" dirty="0" err="1"/>
              <a:t>unde</a:t>
            </a:r>
            <a:r>
              <a:rPr lang="en-US" dirty="0"/>
              <a:t> </a:t>
            </a:r>
            <a:r>
              <a:rPr lang="en-US" dirty="0" err="1"/>
              <a:t>cântă</a:t>
            </a:r>
            <a:r>
              <a:rPr lang="en-US" dirty="0"/>
              <a:t> </a:t>
            </a:r>
            <a:r>
              <a:rPr lang="en-US" dirty="0" err="1"/>
              <a:t>racii</a:t>
            </a:r>
            <a:endParaRPr lang="en-US" dirty="0"/>
          </a:p>
          <a:p>
            <a:r>
              <a:rPr lang="en-US" dirty="0"/>
              <a:t>Cornelia Funke, </a:t>
            </a:r>
            <a:r>
              <a:rPr lang="en-US" dirty="0" err="1"/>
              <a:t>Inimă</a:t>
            </a:r>
            <a:r>
              <a:rPr lang="en-US" dirty="0"/>
              <a:t> de </a:t>
            </a:r>
            <a:r>
              <a:rPr lang="en-US" dirty="0" err="1"/>
              <a:t>cerneală</a:t>
            </a:r>
            <a:endParaRPr lang="en-US" dirty="0"/>
          </a:p>
          <a:p>
            <a:r>
              <a:rPr lang="en-US" dirty="0"/>
              <a:t>Rui Zink, </a:t>
            </a:r>
            <a:r>
              <a:rPr lang="en-US" dirty="0" err="1"/>
              <a:t>Așteptarea</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Sugestiile metodologice</a:t>
            </a:r>
            <a:br>
              <a:rPr lang="ro-RO" dirty="0"/>
            </a:br>
            <a:r>
              <a:rPr lang="ro-RO" dirty="0"/>
              <a:t>-un suport real -</a:t>
            </a:r>
            <a:endParaRPr lang="en-GB" dirty="0"/>
          </a:p>
        </p:txBody>
      </p:sp>
      <p:sp>
        <p:nvSpPr>
          <p:cNvPr id="3" name="Content Placeholder 2"/>
          <p:cNvSpPr>
            <a:spLocks noGrp="1"/>
          </p:cNvSpPr>
          <p:nvPr>
            <p:ph idx="1"/>
          </p:nvPr>
        </p:nvSpPr>
        <p:spPr/>
        <p:txBody>
          <a:bodyPr/>
          <a:lstStyle/>
          <a:p>
            <a:pPr marL="0" indent="0">
              <a:buNone/>
            </a:pPr>
            <a:r>
              <a:rPr lang="ro-RO" dirty="0"/>
              <a:t>Sugestii cu privire la:</a:t>
            </a:r>
          </a:p>
          <a:p>
            <a:pPr>
              <a:buFont typeface="Wingdings" panose="05000000000000000000" pitchFamily="2" charset="2"/>
              <a:buChar char="ü"/>
            </a:pPr>
            <a:r>
              <a:rPr lang="ro-RO" dirty="0"/>
              <a:t>proiectarea lecției;</a:t>
            </a:r>
          </a:p>
          <a:p>
            <a:pPr>
              <a:buFont typeface="Wingdings" panose="05000000000000000000" pitchFamily="2" charset="2"/>
              <a:buChar char="ü"/>
            </a:pPr>
            <a:r>
              <a:rPr lang="ro-RO" dirty="0"/>
              <a:t>evaluarea competențelor;</a:t>
            </a:r>
          </a:p>
          <a:p>
            <a:pPr lvl="0">
              <a:buFont typeface="Wingdings" panose="05000000000000000000" pitchFamily="2" charset="2"/>
              <a:buChar char="ü"/>
            </a:pPr>
            <a:r>
              <a:rPr lang="ro-RO" dirty="0"/>
              <a:t>listă orientativă de opere/texte recomandate;</a:t>
            </a:r>
          </a:p>
          <a:p>
            <a:pPr>
              <a:buFont typeface="Wingdings" panose="05000000000000000000" pitchFamily="2" charset="2"/>
              <a:buChar char="ü"/>
            </a:pPr>
            <a:r>
              <a:rPr lang="ro-RO" dirty="0"/>
              <a:t>link-uri utile.</a:t>
            </a:r>
          </a:p>
          <a:p>
            <a:pPr marL="0" indent="0">
              <a:buNone/>
            </a:pPr>
            <a:endParaRPr lang="en-GB"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09" y="94129"/>
            <a:ext cx="10018713" cy="1156447"/>
          </a:xfrm>
        </p:spPr>
        <p:txBody>
          <a:bodyPr/>
          <a:lstStyle/>
          <a:p>
            <a:r>
              <a:rPr lang="ro-RO" dirty="0"/>
              <a:t>Proiectarea demersului didactic</a:t>
            </a:r>
            <a:endParaRPr lang="en-GB" dirty="0"/>
          </a:p>
        </p:txBody>
      </p:sp>
      <p:sp>
        <p:nvSpPr>
          <p:cNvPr id="3" name="Content Placeholder 2"/>
          <p:cNvSpPr>
            <a:spLocks noGrp="1"/>
          </p:cNvSpPr>
          <p:nvPr>
            <p:ph idx="1"/>
          </p:nvPr>
        </p:nvSpPr>
        <p:spPr>
          <a:xfrm>
            <a:off x="1484310" y="874059"/>
            <a:ext cx="10018713" cy="5741894"/>
          </a:xfrm>
        </p:spPr>
        <p:txBody>
          <a:bodyPr>
            <a:normAutofit/>
          </a:bodyPr>
          <a:lstStyle/>
          <a:p>
            <a:r>
              <a:rPr lang="ro-RO" i="1" dirty="0"/>
              <a:t>1. Impunerea limbii române ca limbă unică de contact în timpul lecțiilor;</a:t>
            </a:r>
          </a:p>
          <a:p>
            <a:r>
              <a:rPr lang="ro-RO" i="1" dirty="0"/>
              <a:t>2. Folosirea microlimbii atât în pregătirea inputurilor, cât și în conversația cu clasa;</a:t>
            </a:r>
          </a:p>
          <a:p>
            <a:r>
              <a:rPr lang="ro-RO" i="1" dirty="0"/>
              <a:t>3. Dezvoltarea integrată a competențelor;</a:t>
            </a:r>
          </a:p>
          <a:p>
            <a:r>
              <a:rPr lang="ro-RO" i="1" dirty="0"/>
              <a:t>4. Respectarea celor trei pași în proiectarea activităților de receptare orală și scrisă;</a:t>
            </a:r>
            <a:endParaRPr lang="ro-RO" dirty="0"/>
          </a:p>
          <a:p>
            <a:r>
              <a:rPr lang="ro-RO" dirty="0"/>
              <a:t> 5. </a:t>
            </a:r>
            <a:r>
              <a:rPr lang="ro-RO" i="1" dirty="0"/>
              <a:t>Formularea unor sarcini de lucru cât mai autentice;</a:t>
            </a:r>
            <a:endParaRPr lang="ro-RO" dirty="0"/>
          </a:p>
          <a:p>
            <a:r>
              <a:rPr lang="ro-RO" dirty="0"/>
              <a:t>6. </a:t>
            </a:r>
            <a:r>
              <a:rPr lang="ro-RO" i="1" dirty="0"/>
              <a:t>Utilizarea unor suporturi audiovizuale cât mai atractive;</a:t>
            </a:r>
          </a:p>
          <a:p>
            <a:r>
              <a:rPr lang="ro-RO" dirty="0"/>
              <a:t>7. </a:t>
            </a:r>
            <a:r>
              <a:rPr lang="ro-RO" i="1" dirty="0"/>
              <a:t>Introducerea directă a lexicului, apelându-se la traducerea în limba maternă doar în ultimă instanță, după ce au fost epuizate toate celelalte metode;</a:t>
            </a:r>
          </a:p>
          <a:p>
            <a:r>
              <a:rPr lang="ro-RO" i="1" dirty="0"/>
              <a:t>8. Descentrarea activităților, astfel încât vocea profesorului să se audă mai puțin decât vocea elevilor.</a:t>
            </a:r>
            <a:endParaRPr lang="en-GB" b="1"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566225"/>
          </a:xfrm>
        </p:spPr>
        <p:txBody>
          <a:bodyPr>
            <a:normAutofit fontScale="90000"/>
          </a:bodyPr>
          <a:lstStyle/>
          <a:p>
            <a:r>
              <a:rPr lang="ro-RO" dirty="0"/>
              <a:t>PRECIZĂRI</a:t>
            </a:r>
            <a:endParaRPr lang="en-US" dirty="0"/>
          </a:p>
        </p:txBody>
      </p:sp>
      <p:sp>
        <p:nvSpPr>
          <p:cNvPr id="3" name="Content Placeholder 2"/>
          <p:cNvSpPr>
            <a:spLocks noGrp="1"/>
          </p:cNvSpPr>
          <p:nvPr>
            <p:ph idx="1"/>
          </p:nvPr>
        </p:nvSpPr>
        <p:spPr>
          <a:xfrm>
            <a:off x="1514290" y="1252026"/>
            <a:ext cx="10018713" cy="5253706"/>
          </a:xfrm>
        </p:spPr>
        <p:txBody>
          <a:bodyPr>
            <a:normAutofit fontScale="52500" lnSpcReduction="20000"/>
          </a:bodyPr>
          <a:lstStyle/>
          <a:p>
            <a:r>
              <a:rPr kumimoji="0" lang="ro-RO" sz="4000" b="0" i="0" u="none" strike="noStrike" kern="1200" cap="none" spc="0" normalizeH="0" baseline="0" noProof="0" dirty="0">
                <a:ln w="3175" cmpd="sng">
                  <a:noFill/>
                </a:ln>
                <a:solidFill>
                  <a:prstClr val="black"/>
                </a:solidFill>
                <a:effectLst/>
                <a:uLnTx/>
                <a:uFillTx/>
                <a:latin typeface="Corbel" panose="020B0503020204020204"/>
                <a:ea typeface="+mj-ea"/>
                <a:cs typeface="+mj-cs"/>
              </a:rPr>
              <a:t>Domeniile de conținut vor fi abordate tematic, urmărindu-se formarea competențelor generale și specifice.</a:t>
            </a:r>
          </a:p>
          <a:p>
            <a:r>
              <a:rPr kumimoji="0" lang="ro-RO" sz="4000" b="0" i="0" u="none" strike="noStrike" kern="1200" cap="none" spc="0" normalizeH="0" baseline="0" noProof="0" dirty="0">
                <a:ln w="3175" cmpd="sng">
                  <a:noFill/>
                </a:ln>
                <a:solidFill>
                  <a:prstClr val="black"/>
                </a:solidFill>
                <a:effectLst/>
                <a:uLnTx/>
                <a:uFillTx/>
                <a:latin typeface="Corbel" panose="020B0503020204020204"/>
                <a:ea typeface="+mj-ea"/>
                <a:cs typeface="+mj-cs"/>
              </a:rPr>
              <a:t>Sunt propuse șase teme pentru clasa a IX-a, trei obligatorii și trei facultative. La TC se vor aborda patru teme (cele trei obligatorii și una facultativă), iar la CD* cinci teme (cele trei obligatorii și două facultative). </a:t>
            </a:r>
          </a:p>
          <a:p>
            <a:r>
              <a:rPr kumimoji="0" lang="ro-RO" sz="4000" b="0" i="0" u="none" strike="noStrike" kern="1200" cap="none" spc="0" normalizeH="0" baseline="0" noProof="0" dirty="0">
                <a:ln w="3175" cmpd="sng">
                  <a:noFill/>
                </a:ln>
                <a:solidFill>
                  <a:prstClr val="black"/>
                </a:solidFill>
                <a:effectLst/>
                <a:uLnTx/>
                <a:uFillTx/>
                <a:latin typeface="Corbel" panose="020B0503020204020204"/>
                <a:ea typeface="+mj-ea"/>
                <a:cs typeface="+mj-cs"/>
              </a:rPr>
              <a:t>Exemplele oferite nu trebuie parcurse integral. Profesorul va selecta conținuturile în funcție de specificul clasei și de contextul de predare.</a:t>
            </a:r>
          </a:p>
          <a:p>
            <a:r>
              <a:rPr kumimoji="0" lang="ro-RO" sz="4000" b="0" i="0" u="none" strike="noStrike" kern="1200" cap="none" spc="0" normalizeH="0" baseline="0" noProof="0" dirty="0">
                <a:ln w="3175" cmpd="sng">
                  <a:noFill/>
                </a:ln>
                <a:solidFill>
                  <a:prstClr val="black"/>
                </a:solidFill>
                <a:effectLst/>
                <a:uLnTx/>
                <a:uFillTx/>
                <a:latin typeface="Corbel" panose="020B0503020204020204"/>
                <a:ea typeface="+mj-ea"/>
                <a:cs typeface="+mj-cs"/>
              </a:rPr>
              <a:t>Atenție la precizările privind ELEMENTELE DE CONSTRUCȚIE A COMUNICĂRII! Pentru denumirea claselor și a categoriilor gramaticale enumerate, s-a utilizat metalimbajul, dar terminologia specifică elementelor de construcţie a comunicării nu va face obiectul unei învăţări explicite.Nu se predă gramatică descriptivă!</a:t>
            </a:r>
          </a:p>
          <a:p>
            <a:r>
              <a:rPr kumimoji="0" lang="ro-RO" sz="4000" b="0" i="0" u="none" strike="noStrike" kern="1200" cap="none" spc="0" normalizeH="0" baseline="0" noProof="0" dirty="0">
                <a:ln w="3175" cmpd="sng">
                  <a:noFill/>
                </a:ln>
                <a:solidFill>
                  <a:prstClr val="black"/>
                </a:solidFill>
                <a:effectLst/>
                <a:uLnTx/>
                <a:uFillTx/>
                <a:latin typeface="Corbel" panose="020B0503020204020204"/>
                <a:ea typeface="+mj-ea"/>
                <a:cs typeface="+mj-cs"/>
              </a:rPr>
              <a:t>Lista bibliografică are caracter orientativ; </a:t>
            </a:r>
            <a:r>
              <a:rPr lang="ro-RO" sz="4000" dirty="0">
                <a:ln w="3175" cmpd="sng">
                  <a:noFill/>
                </a:ln>
                <a:solidFill>
                  <a:prstClr val="black"/>
                </a:solidFill>
                <a:latin typeface="Corbel" panose="020B0503020204020204"/>
                <a:ea typeface="+mj-ea"/>
                <a:cs typeface="+mj-cs"/>
              </a:rPr>
              <a:t>î</a:t>
            </a:r>
            <a:r>
              <a:rPr kumimoji="0" lang="en-US" sz="4000" b="0" i="0" u="none" strike="noStrike" kern="1200" cap="none" spc="0" normalizeH="0" baseline="0" noProof="0" dirty="0">
                <a:ln w="3175" cmpd="sng">
                  <a:noFill/>
                </a:ln>
                <a:solidFill>
                  <a:prstClr val="black"/>
                </a:solidFill>
                <a:effectLst/>
                <a:uLnTx/>
                <a:uFillTx/>
                <a:latin typeface="Corbel" panose="020B0503020204020204"/>
                <a:ea typeface="+mj-ea"/>
                <a:cs typeface="+mj-cs"/>
              </a:rPr>
              <a:t>n c</a:t>
            </a:r>
            <a:r>
              <a:rPr kumimoji="0" lang="ro-RO" sz="4000" b="0" i="0" u="none" strike="noStrike" kern="1200" cap="none" spc="0" normalizeH="0" baseline="0" noProof="0" dirty="0">
                <a:ln w="3175" cmpd="sng">
                  <a:noFill/>
                </a:ln>
                <a:solidFill>
                  <a:prstClr val="black"/>
                </a:solidFill>
                <a:effectLst/>
                <a:uLnTx/>
                <a:uFillTx/>
                <a:latin typeface="Corbel" panose="020B0503020204020204"/>
                <a:ea typeface="+mj-ea"/>
                <a:cs typeface="+mj-cs"/>
              </a:rPr>
              <a:t>e</a:t>
            </a:r>
            <a:r>
              <a:rPr kumimoji="0" lang="en-US" sz="4000" b="0" i="0" u="none" strike="noStrike" kern="1200" cap="none" spc="0" normalizeH="0" baseline="0" noProof="0" dirty="0">
                <a:ln w="3175" cmpd="sng">
                  <a:noFill/>
                </a:ln>
                <a:solidFill>
                  <a:prstClr val="black"/>
                </a:solidFill>
                <a:effectLst/>
                <a:uLnTx/>
                <a:uFillTx/>
                <a:latin typeface="Corbel" panose="020B0503020204020204"/>
                <a:ea typeface="+mj-ea"/>
                <a:cs typeface="+mj-cs"/>
              </a:rPr>
              <a:t> </a:t>
            </a:r>
            <a:r>
              <a:rPr kumimoji="0" lang="en-US" sz="4000" b="0" i="0" u="none" strike="noStrike" kern="1200" cap="none" spc="0" normalizeH="0" baseline="0" noProof="0" dirty="0" err="1">
                <a:ln w="3175" cmpd="sng">
                  <a:noFill/>
                </a:ln>
                <a:solidFill>
                  <a:prstClr val="black"/>
                </a:solidFill>
                <a:effectLst/>
                <a:uLnTx/>
                <a:uFillTx/>
                <a:latin typeface="Corbel" panose="020B0503020204020204"/>
                <a:ea typeface="+mj-ea"/>
                <a:cs typeface="+mj-cs"/>
              </a:rPr>
              <a:t>prive</a:t>
            </a:r>
            <a:r>
              <a:rPr kumimoji="0" lang="ro-RO" sz="4000" b="0" i="0" u="none" strike="noStrike" kern="1200" cap="none" spc="0" normalizeH="0" baseline="0" noProof="0" dirty="0">
                <a:ln w="3175" cmpd="sng">
                  <a:noFill/>
                </a:ln>
                <a:solidFill>
                  <a:prstClr val="black"/>
                </a:solidFill>
                <a:effectLst/>
                <a:uLnTx/>
                <a:uFillTx/>
                <a:latin typeface="Corbel" panose="020B0503020204020204"/>
                <a:ea typeface="+mj-ea"/>
                <a:cs typeface="+mj-cs"/>
              </a:rPr>
              <a:t>ște medierea, sunt binevenite mai ale</a:t>
            </a:r>
            <a:r>
              <a:rPr kumimoji="0" lang="en-US" sz="4000" b="0" i="0" u="none" strike="noStrike" kern="1200" cap="none" spc="0" normalizeH="0" baseline="0" noProof="0" dirty="0">
                <a:ln w="3175" cmpd="sng">
                  <a:noFill/>
                </a:ln>
                <a:solidFill>
                  <a:prstClr val="black"/>
                </a:solidFill>
                <a:effectLst/>
                <a:uLnTx/>
                <a:uFillTx/>
                <a:latin typeface="Corbel" panose="020B0503020204020204"/>
                <a:ea typeface="+mj-ea"/>
                <a:cs typeface="+mj-cs"/>
              </a:rPr>
              <a:t>s</a:t>
            </a:r>
            <a:r>
              <a:rPr kumimoji="0" lang="ro-RO" sz="4000" b="0" i="0" u="none" strike="noStrike" kern="1200" cap="none" spc="0" normalizeH="0" baseline="0" noProof="0" dirty="0">
                <a:ln w="3175" cmpd="sng">
                  <a:noFill/>
                </a:ln>
                <a:solidFill>
                  <a:prstClr val="black"/>
                </a:solidFill>
                <a:effectLst/>
                <a:uLnTx/>
                <a:uFillTx/>
                <a:latin typeface="Corbel" panose="020B0503020204020204"/>
                <a:ea typeface="+mj-ea"/>
                <a:cs typeface="+mj-cs"/>
              </a:rPr>
              <a:t> textele literare / nonliterare care abordează relația dintre Eu și Celălalt, dintre identitate și alteritate, în contexte multietnice etc. Să nu uităm că o dimensiune fundamentală a medierii este cea culturală!</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1"/>
            <a:ext cx="10018713" cy="498422"/>
          </a:xfrm>
        </p:spPr>
        <p:txBody>
          <a:bodyPr>
            <a:normAutofit fontScale="90000"/>
          </a:bodyPr>
          <a:lstStyle/>
          <a:p>
            <a:r>
              <a:rPr lang="ro-RO" sz="3600" dirty="0"/>
              <a:t>PRECIZĂRI</a:t>
            </a:r>
            <a:endParaRPr lang="en-US" sz="3600" dirty="0"/>
          </a:p>
        </p:txBody>
      </p:sp>
      <p:sp>
        <p:nvSpPr>
          <p:cNvPr id="3" name="Content Placeholder 2"/>
          <p:cNvSpPr>
            <a:spLocks noGrp="1"/>
          </p:cNvSpPr>
          <p:nvPr>
            <p:ph idx="1"/>
          </p:nvPr>
        </p:nvSpPr>
        <p:spPr>
          <a:xfrm>
            <a:off x="1484310" y="1424065"/>
            <a:ext cx="10018713" cy="5186595"/>
          </a:xfrm>
        </p:spPr>
        <p:txBody>
          <a:bodyPr>
            <a:normAutofit fontScale="92500"/>
          </a:bodyPr>
          <a:lstStyle/>
          <a:p>
            <a:r>
              <a:rPr lang="ro-RO" dirty="0"/>
              <a:t>În realizarea planificărilor se are în vedere strict programa. Profesorii vor ține cont de nivelul real al clasei și vor alege textele suport în consecință.</a:t>
            </a:r>
          </a:p>
          <a:p>
            <a:r>
              <a:rPr lang="ro-RO" dirty="0"/>
              <a:t>Unitatea de măsură în ce privește justa aplicare a programei este dată de nivelul de cunoaștere al elevilor la finalul anului de studiu, care ar trebui să fie nivel B2+ conform CECRL.</a:t>
            </a:r>
          </a:p>
          <a:p>
            <a:r>
              <a:rPr lang="ro-RO" dirty="0"/>
              <a:t>Atenție! </a:t>
            </a:r>
            <a:r>
              <a:rPr lang="ro-RO" b="1" dirty="0">
                <a:solidFill>
                  <a:srgbClr val="FF0000"/>
                </a:solidFill>
              </a:rPr>
              <a:t>Programa pentru filiera tehnologică se va aplica la liceele tehnologice. </a:t>
            </a:r>
          </a:p>
          <a:p>
            <a:r>
              <a:rPr lang="ro-RO" dirty="0"/>
              <a:t>La nivel </a:t>
            </a:r>
            <a:r>
              <a:rPr lang="ro-RO" b="1" dirty="0">
                <a:solidFill>
                  <a:srgbClr val="FF0000"/>
                </a:solidFill>
              </a:rPr>
              <a:t>profesional</a:t>
            </a:r>
            <a:r>
              <a:rPr lang="ro-RO" dirty="0"/>
              <a:t>/</a:t>
            </a:r>
            <a:r>
              <a:rPr lang="ro-RO" b="1" dirty="0">
                <a:solidFill>
                  <a:srgbClr val="FF0000"/>
                </a:solidFill>
              </a:rPr>
              <a:t>dual </a:t>
            </a:r>
            <a:r>
              <a:rPr lang="ro-RO" dirty="0"/>
              <a:t>se va adapta programa pentru filiera tehnologică după cum urmează:</a:t>
            </a:r>
          </a:p>
          <a:p>
            <a:pPr marL="0" indent="0">
              <a:buNone/>
            </a:pPr>
            <a:r>
              <a:rPr lang="ro-RO" dirty="0"/>
              <a:t>	 1. Se studiază 2 teme la alegere;</a:t>
            </a:r>
          </a:p>
          <a:p>
            <a:pPr marL="0" indent="0">
              <a:buNone/>
            </a:pPr>
            <a:r>
              <a:rPr lang="ro-RO" dirty="0"/>
              <a:t>         2. Se recomandă ca textele suport să fie preponderent nonliterare;</a:t>
            </a:r>
          </a:p>
          <a:p>
            <a:r>
              <a:rPr lang="ro-RO" dirty="0"/>
              <a:t> Procesul de predare – învățare se va axa pe formarea competențelor, nicidecum pe transmiterea de conținuturi. </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652" y="329784"/>
            <a:ext cx="10018713" cy="5578647"/>
          </a:xfrm>
        </p:spPr>
        <p:txBody>
          <a:bodyPr>
            <a:noAutofit/>
          </a:bodyPr>
          <a:lstStyle/>
          <a:p>
            <a:pPr algn="l"/>
            <a:r>
              <a:rPr lang="ro-RO" sz="2400" dirty="0"/>
              <a:t>	</a:t>
            </a:r>
            <a:br>
              <a:rPr lang="ro-RO" sz="2400" dirty="0"/>
            </a:br>
            <a:br>
              <a:rPr lang="ro-RO" sz="2400" dirty="0"/>
            </a:br>
            <a:r>
              <a:rPr lang="ro-RO" sz="2400" dirty="0"/>
              <a:t>	Programa reprezintă o </a:t>
            </a:r>
            <a:r>
              <a:rPr lang="ro-RO" sz="2400" dirty="0">
                <a:solidFill>
                  <a:schemeClr val="accent6">
                    <a:lumMod val="50000"/>
                  </a:schemeClr>
                </a:solidFill>
              </a:rPr>
              <a:t>noutate absolută </a:t>
            </a:r>
            <a:r>
              <a:rPr lang="ro-RO" sz="2400" dirty="0"/>
              <a:t>pentru ciclul liceal.  Ea introduce o abordare nouă</a:t>
            </a:r>
            <a:r>
              <a:rPr lang="ro-RO" sz="2400" dirty="0">
                <a:solidFill>
                  <a:schemeClr val="accent6">
                    <a:lumMod val="50000"/>
                  </a:schemeClr>
                </a:solidFill>
              </a:rPr>
              <a:t>, în spiritul politicilor lingvistice europene</a:t>
            </a:r>
            <a:r>
              <a:rPr lang="ro-RO" sz="2400" dirty="0"/>
              <a:t>, și este profund marcată de principiile care se respectă, la această oră, în didactica limbilor, în general. </a:t>
            </a:r>
            <a:br>
              <a:rPr lang="en-US" sz="2400" dirty="0"/>
            </a:br>
            <a:br>
              <a:rPr lang="ro-RO" sz="2400" dirty="0"/>
            </a:br>
            <a:r>
              <a:rPr lang="ro-RO" sz="2400" dirty="0"/>
              <a:t>	Actuala programă vizează </a:t>
            </a:r>
            <a:r>
              <a:rPr lang="ro-RO" sz="2400" dirty="0">
                <a:solidFill>
                  <a:schemeClr val="accent6">
                    <a:lumMod val="50000"/>
                  </a:schemeClr>
                </a:solidFill>
              </a:rPr>
              <a:t>standardizarea</a:t>
            </a:r>
            <a:r>
              <a:rPr lang="ro-RO" sz="2400" dirty="0"/>
              <a:t> întregului proces de predare-învățare-evaluare a RLNM, în vederea obținerii unor rezultate cât mai bune în achiziția limbii române de către elevii nonnativi, într-un timp cât mai scurt.</a:t>
            </a:r>
            <a:br>
              <a:rPr lang="ro-RO" sz="2400" dirty="0"/>
            </a:br>
            <a:r>
              <a:rPr lang="ro-RO" sz="2400" dirty="0"/>
              <a:t>	</a:t>
            </a:r>
            <a:br>
              <a:rPr lang="ro-RO" sz="2400" dirty="0"/>
            </a:br>
            <a:br>
              <a:rPr lang="ro-RO" sz="2400" dirty="0"/>
            </a:br>
            <a:endParaRPr lang="en-GB" sz="24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5250305"/>
          </a:xfrm>
        </p:spPr>
        <p:txBody>
          <a:bodyPr>
            <a:normAutofit/>
          </a:bodyPr>
          <a:lstStyle/>
          <a:p>
            <a:r>
              <a:rPr lang="ro-RO" sz="4400" dirty="0">
                <a:solidFill>
                  <a:schemeClr val="accent2">
                    <a:lumMod val="75000"/>
                  </a:schemeClr>
                </a:solidFill>
              </a:rPr>
              <a:t>MULT SUCCES ÎN NOUL AN ȘCOLAR!</a:t>
            </a:r>
            <a:endParaRPr lang="en-US" sz="4400" dirty="0">
              <a:solidFill>
                <a:schemeClr val="accent2">
                  <a:lumMod val="75000"/>
                </a:schemeClr>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434715"/>
            <a:ext cx="10018713" cy="6235907"/>
          </a:xfrm>
        </p:spPr>
        <p:txBody>
          <a:bodyPr>
            <a:normAutofit/>
          </a:bodyPr>
          <a:lstStyle/>
          <a:p>
            <a:pPr algn="l"/>
            <a:r>
              <a:rPr kumimoji="0" lang="en-US" sz="2400" b="0" i="0" u="none" strike="noStrike" kern="1200" cap="none" spc="0" normalizeH="0" baseline="0" noProof="0" dirty="0">
                <a:ln w="3175" cmpd="sng">
                  <a:noFill/>
                </a:ln>
                <a:solidFill>
                  <a:prstClr val="black"/>
                </a:solidFill>
                <a:effectLst/>
                <a:uLnTx/>
                <a:uFillTx/>
                <a:latin typeface="Corbel" panose="020B0503020204020204"/>
                <a:ea typeface="+mj-ea"/>
                <a:cs typeface="+mj-cs"/>
              </a:rPr>
              <a:t>	</a:t>
            </a:r>
            <a:r>
              <a:rPr kumimoji="0" lang="ro-RO" sz="2400" b="0" i="0" u="none" strike="noStrike" kern="1200" cap="none" spc="0" normalizeH="0" baseline="0" noProof="0" dirty="0">
                <a:ln w="3175" cmpd="sng">
                  <a:noFill/>
                </a:ln>
                <a:solidFill>
                  <a:prstClr val="black"/>
                </a:solidFill>
                <a:effectLst/>
                <a:uLnTx/>
                <a:uFillTx/>
                <a:latin typeface="Corbel" panose="020B0503020204020204"/>
                <a:ea typeface="+mj-ea"/>
                <a:cs typeface="+mj-cs"/>
              </a:rPr>
              <a:t>S-a urmărit și </a:t>
            </a:r>
            <a:r>
              <a:rPr kumimoji="0" lang="ro-RO" sz="2400" b="0" i="0" u="none" strike="noStrike" kern="1200" cap="none" spc="0" normalizeH="0" baseline="0" noProof="0" dirty="0">
                <a:ln w="3175" cmpd="sng">
                  <a:noFill/>
                </a:ln>
                <a:solidFill>
                  <a:srgbClr val="51C3F9">
                    <a:lumMod val="50000"/>
                  </a:srgbClr>
                </a:solidFill>
                <a:effectLst/>
                <a:uLnTx/>
                <a:uFillTx/>
                <a:latin typeface="Corbel" panose="020B0503020204020204"/>
                <a:ea typeface="+mj-ea"/>
                <a:cs typeface="+mj-cs"/>
              </a:rPr>
              <a:t>asigurarea continuității</a:t>
            </a:r>
            <a:r>
              <a:rPr kumimoji="0" lang="ro-RO" sz="2400" b="0" i="0" u="none" strike="noStrike" kern="1200" cap="none" spc="0" normalizeH="0" baseline="0" noProof="0" dirty="0">
                <a:ln w="3175" cmpd="sng">
                  <a:noFill/>
                </a:ln>
                <a:solidFill>
                  <a:prstClr val="black"/>
                </a:solidFill>
                <a:effectLst/>
                <a:uLnTx/>
                <a:uFillTx/>
                <a:latin typeface="Corbel" panose="020B0503020204020204"/>
                <a:ea typeface="+mj-ea"/>
                <a:cs typeface="+mj-cs"/>
              </a:rPr>
              <a:t> față de programa de specialitate pentru clasele V-VIII, destinată elevilor maghiari. Noua programă, pentru primul an de liceu, urmărește și ea să impună același traseu, pragmatic și aplicativ, în desfășurarea demersului didactic, valorificând ceea ce au achiziționat elevii, până în acest moment, și continuând, în mod firesc, obiectivele stabilite anterior.</a:t>
            </a:r>
            <a:br>
              <a:rPr kumimoji="0" lang="en-US" sz="2400" b="0" i="0" u="none" strike="noStrike" kern="1200" cap="none" spc="0" normalizeH="0" baseline="0" noProof="0" dirty="0">
                <a:ln w="3175" cmpd="sng">
                  <a:noFill/>
                </a:ln>
                <a:solidFill>
                  <a:prstClr val="black"/>
                </a:solidFill>
                <a:effectLst/>
                <a:uLnTx/>
                <a:uFillTx/>
                <a:latin typeface="Corbel" panose="020B0503020204020204"/>
                <a:ea typeface="+mj-ea"/>
                <a:cs typeface="+mj-cs"/>
              </a:rPr>
            </a:br>
            <a:br>
              <a:rPr lang="en-US" sz="2400" dirty="0">
                <a:solidFill>
                  <a:prstClr val="black"/>
                </a:solidFill>
                <a:latin typeface="Corbel" panose="020B0503020204020204"/>
              </a:rPr>
            </a:br>
            <a:r>
              <a:rPr lang="en-US" sz="2400" dirty="0">
                <a:solidFill>
                  <a:prstClr val="black"/>
                </a:solidFill>
                <a:latin typeface="Corbel" panose="020B0503020204020204"/>
              </a:rPr>
              <a:t>	</a:t>
            </a:r>
            <a:br>
              <a:rPr lang="en-US" sz="2400" dirty="0">
                <a:solidFill>
                  <a:prstClr val="black"/>
                </a:solidFill>
                <a:latin typeface="Corbel" panose="020B0503020204020204"/>
              </a:rPr>
            </a:br>
            <a:r>
              <a:rPr lang="en-US" sz="2400" dirty="0">
                <a:solidFill>
                  <a:prstClr val="black"/>
                </a:solidFill>
                <a:latin typeface="Corbel" panose="020B0503020204020204"/>
              </a:rPr>
              <a:t>	</a:t>
            </a:r>
            <a:r>
              <a:rPr kumimoji="0" lang="ro-RO" sz="2400" b="0" i="0" u="none" strike="noStrike" kern="1200" cap="none" spc="0" normalizeH="0" baseline="0" noProof="0" dirty="0">
                <a:ln w="3175" cmpd="sng">
                  <a:noFill/>
                </a:ln>
                <a:solidFill>
                  <a:prstClr val="black"/>
                </a:solidFill>
                <a:effectLst/>
                <a:uLnTx/>
                <a:uFillTx/>
                <a:latin typeface="Corbel" panose="020B0503020204020204"/>
                <a:ea typeface="+mj-ea"/>
                <a:cs typeface="+mj-cs"/>
              </a:rPr>
              <a:t>De asemenea, documentul face parte dintr-o </a:t>
            </a:r>
            <a:r>
              <a:rPr kumimoji="0" lang="ro-RO" sz="2400" b="0" i="0" u="none" strike="noStrike" kern="1200" cap="none" spc="0" normalizeH="0" baseline="0" noProof="0" dirty="0">
                <a:ln w="3175" cmpd="sng">
                  <a:noFill/>
                </a:ln>
                <a:solidFill>
                  <a:srgbClr val="51C3F9">
                    <a:lumMod val="50000"/>
                  </a:srgbClr>
                </a:solidFill>
                <a:effectLst/>
                <a:uLnTx/>
                <a:uFillTx/>
                <a:latin typeface="Corbel" panose="020B0503020204020204"/>
                <a:ea typeface="+mj-ea"/>
                <a:cs typeface="+mj-cs"/>
              </a:rPr>
              <a:t>viziune de ansamblu </a:t>
            </a:r>
            <a:r>
              <a:rPr kumimoji="0" lang="ro-RO" sz="2400" b="0" i="0" u="none" strike="noStrike" kern="1200" cap="none" spc="0" normalizeH="0" baseline="0" noProof="0" dirty="0">
                <a:ln w="3175" cmpd="sng">
                  <a:noFill/>
                </a:ln>
                <a:solidFill>
                  <a:prstClr val="black"/>
                </a:solidFill>
                <a:effectLst/>
                <a:uLnTx/>
                <a:uFillTx/>
                <a:latin typeface="Corbel" panose="020B0503020204020204"/>
                <a:ea typeface="+mj-ea"/>
                <a:cs typeface="+mj-cs"/>
              </a:rPr>
              <a:t>privind procesul de predare –învățare la nivel liceal, care să conducă elevul la un nivel lingvistic ce îi va asigura șanse egale atât la </a:t>
            </a:r>
            <a:r>
              <a:rPr kumimoji="0" lang="ro-RO" sz="2400" b="0" i="0" u="none" strike="noStrike" kern="1200" cap="none" spc="0" normalizeH="0" baseline="0" noProof="0" dirty="0">
                <a:ln w="3175" cmpd="sng">
                  <a:noFill/>
                </a:ln>
                <a:solidFill>
                  <a:srgbClr val="51C3F9">
                    <a:lumMod val="50000"/>
                  </a:srgbClr>
                </a:solidFill>
                <a:effectLst/>
                <a:uLnTx/>
                <a:uFillTx/>
                <a:latin typeface="Corbel" panose="020B0503020204020204"/>
                <a:ea typeface="+mj-ea"/>
                <a:cs typeface="+mj-cs"/>
              </a:rPr>
              <a:t>examene</a:t>
            </a:r>
            <a:r>
              <a:rPr kumimoji="0" lang="ro-RO" sz="2400" b="0" i="0" u="none" strike="noStrike" kern="1200" cap="none" spc="0" normalizeH="0" baseline="0" noProof="0" dirty="0">
                <a:ln w="3175" cmpd="sng">
                  <a:noFill/>
                </a:ln>
                <a:solidFill>
                  <a:prstClr val="black"/>
                </a:solidFill>
                <a:effectLst/>
                <a:uLnTx/>
                <a:uFillTx/>
                <a:latin typeface="Corbel" panose="020B0503020204020204"/>
                <a:ea typeface="+mj-ea"/>
                <a:cs typeface="+mj-cs"/>
              </a:rPr>
              <a:t>, cât mai ales în </a:t>
            </a:r>
            <a:r>
              <a:rPr kumimoji="0" lang="ro-RO" sz="2400" b="0" i="0" u="none" strike="noStrike" kern="1200" cap="none" spc="0" normalizeH="0" baseline="0" noProof="0" dirty="0">
                <a:ln w="3175" cmpd="sng">
                  <a:noFill/>
                </a:ln>
                <a:solidFill>
                  <a:srgbClr val="51C3F9">
                    <a:lumMod val="50000"/>
                  </a:srgbClr>
                </a:solidFill>
                <a:effectLst/>
                <a:uLnTx/>
                <a:uFillTx/>
                <a:latin typeface="Corbel" panose="020B0503020204020204"/>
                <a:ea typeface="+mj-ea"/>
                <a:cs typeface="+mj-cs"/>
              </a:rPr>
              <a:t>integrarea</a:t>
            </a:r>
            <a:r>
              <a:rPr kumimoji="0" lang="en-US" sz="2400" b="0" i="0" u="none" strike="noStrike" kern="1200" cap="none" spc="0" normalizeH="0" baseline="0" noProof="0" dirty="0">
                <a:ln w="3175" cmpd="sng">
                  <a:noFill/>
                </a:ln>
                <a:solidFill>
                  <a:srgbClr val="51C3F9">
                    <a:lumMod val="50000"/>
                  </a:srgbClr>
                </a:solidFill>
                <a:effectLst/>
                <a:uLnTx/>
                <a:uFillTx/>
                <a:latin typeface="Corbel" panose="020B0503020204020204"/>
                <a:ea typeface="+mj-ea"/>
                <a:cs typeface="+mj-cs"/>
              </a:rPr>
              <a:t> </a:t>
            </a:r>
            <a:r>
              <a:rPr kumimoji="0" lang="ro-RO" sz="2400" b="0" i="0" u="none" strike="noStrike" kern="1200" cap="none" spc="0" normalizeH="0" baseline="0" noProof="0" dirty="0">
                <a:ln w="3175" cmpd="sng">
                  <a:noFill/>
                </a:ln>
                <a:solidFill>
                  <a:srgbClr val="51C3F9">
                    <a:lumMod val="50000"/>
                  </a:srgbClr>
                </a:solidFill>
                <a:effectLst/>
                <a:uLnTx/>
                <a:uFillTx/>
                <a:latin typeface="Corbel" panose="020B0503020204020204"/>
                <a:ea typeface="+mj-ea"/>
                <a:cs typeface="+mj-cs"/>
              </a:rPr>
              <a:t>pe piața muncii</a:t>
            </a:r>
            <a:r>
              <a:rPr kumimoji="0" lang="ro-RO" sz="2400" b="0" i="0" u="none" strike="noStrike" kern="1200" cap="none" spc="0" normalizeH="0" baseline="0" noProof="0" dirty="0">
                <a:ln w="3175" cmpd="sng">
                  <a:noFill/>
                </a:ln>
                <a:solidFill>
                  <a:prstClr val="black"/>
                </a:solidFill>
                <a:effectLst/>
                <a:uLnTx/>
                <a:uFillTx/>
                <a:latin typeface="Corbel" panose="020B0503020204020204"/>
                <a:ea typeface="+mj-ea"/>
                <a:cs typeface="+mj-cs"/>
              </a:rPr>
              <a:t>. </a:t>
            </a:r>
            <a:br>
              <a:rPr kumimoji="0" lang="ro-RO" sz="2400" b="0" i="0" u="none" strike="noStrike" kern="1200" cap="none" spc="0" normalizeH="0" baseline="0" noProof="0" dirty="0">
                <a:ln w="3175" cmpd="sng">
                  <a:noFill/>
                </a:ln>
                <a:solidFill>
                  <a:prstClr val="black"/>
                </a:solidFill>
                <a:effectLst/>
                <a:uLnTx/>
                <a:uFillTx/>
                <a:latin typeface="Corbel" panose="020B0503020204020204"/>
                <a:ea typeface="+mj-ea"/>
                <a:cs typeface="+mj-cs"/>
              </a:rPr>
            </a:b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84310" y="1109272"/>
            <a:ext cx="10018713" cy="4467070"/>
          </a:xfrm>
        </p:spPr>
        <p:txBody>
          <a:bodyPr>
            <a:noAutofit/>
          </a:bodyPr>
          <a:lstStyle/>
          <a:p>
            <a:pPr marL="0" indent="0">
              <a:buNone/>
            </a:pPr>
            <a:r>
              <a:rPr lang="ro-RO" dirty="0"/>
              <a:t>În realizarea ei s-a urmărit: </a:t>
            </a:r>
          </a:p>
          <a:p>
            <a:r>
              <a:rPr lang="ro-RO" dirty="0"/>
              <a:t>racordarea la </a:t>
            </a:r>
            <a:r>
              <a:rPr lang="ro-RO" i="1" dirty="0">
                <a:solidFill>
                  <a:schemeClr val="accent6">
                    <a:lumMod val="50000"/>
                  </a:schemeClr>
                </a:solidFill>
              </a:rPr>
              <a:t>Cadrul european comun de referință pentru limbi </a:t>
            </a:r>
            <a:r>
              <a:rPr lang="ro-RO" i="1" dirty="0"/>
              <a:t>(CECRL);</a:t>
            </a:r>
          </a:p>
          <a:p>
            <a:r>
              <a:rPr lang="ro-RO" dirty="0"/>
              <a:t>corelarea cu descriptorii din </a:t>
            </a:r>
            <a:r>
              <a:rPr lang="ro-RO" i="1" dirty="0">
                <a:solidFill>
                  <a:schemeClr val="accent6">
                    <a:lumMod val="50000"/>
                  </a:schemeClr>
                </a:solidFill>
              </a:rPr>
              <a:t>Companion Volume</a:t>
            </a:r>
            <a:r>
              <a:rPr lang="ro-RO" baseline="30000" dirty="0">
                <a:solidFill>
                  <a:schemeClr val="accent6">
                    <a:lumMod val="50000"/>
                  </a:schemeClr>
                </a:solidFill>
              </a:rPr>
              <a:t> </a:t>
            </a:r>
            <a:r>
              <a:rPr lang="ro-RO" dirty="0"/>
              <a:t>, suplimentul la CECRL, publicat în </a:t>
            </a:r>
            <a:r>
              <a:rPr lang="ro-RO" dirty="0">
                <a:solidFill>
                  <a:schemeClr val="accent6">
                    <a:lumMod val="50000"/>
                  </a:schemeClr>
                </a:solidFill>
              </a:rPr>
              <a:t>2018</a:t>
            </a:r>
            <a:r>
              <a:rPr lang="ro-RO" dirty="0"/>
              <a:t>-cel mai nou ghid utilizat, pe plan internațional, în elaborarea curriculelor pentru predarea unei limbi ca limbă nematernă sau ca limbă a doua;</a:t>
            </a:r>
          </a:p>
          <a:p>
            <a:r>
              <a:rPr lang="ro-RO" dirty="0"/>
              <a:t>o adaptare cât mai bună a descriptorilor generali, valabili pentru toate limbile, la specificul limbii române, utilizându-se </a:t>
            </a:r>
            <a:r>
              <a:rPr lang="ro-RO" i="1" dirty="0">
                <a:solidFill>
                  <a:schemeClr val="accent6">
                    <a:lumMod val="50000"/>
                  </a:schemeClr>
                </a:solidFill>
              </a:rPr>
              <a:t>Descrierea minimală a limbii române;</a:t>
            </a:r>
            <a:endParaRPr lang="ro-RO" dirty="0">
              <a:solidFill>
                <a:schemeClr val="accent6">
                  <a:lumMod val="50000"/>
                </a:schemeClr>
              </a:solidFill>
            </a:endParaRPr>
          </a:p>
          <a:p>
            <a:r>
              <a:rPr lang="en-US" dirty="0" err="1"/>
              <a:t>respecta</a:t>
            </a:r>
            <a:r>
              <a:rPr lang="ro-RO" dirty="0"/>
              <a:t>rea</a:t>
            </a:r>
            <a:r>
              <a:rPr lang="en-US" dirty="0"/>
              <a:t> </a:t>
            </a:r>
            <a:r>
              <a:rPr lang="ro-RO" dirty="0"/>
              <a:t>recomandărilor proiectului </a:t>
            </a:r>
            <a:r>
              <a:rPr lang="ro-RO" dirty="0">
                <a:solidFill>
                  <a:schemeClr val="accent6">
                    <a:lumMod val="50000"/>
                  </a:schemeClr>
                </a:solidFill>
              </a:rPr>
              <a:t>CRED</a:t>
            </a:r>
            <a:r>
              <a:rPr lang="ro-RO" dirty="0"/>
              <a:t>, și anume </a:t>
            </a:r>
            <a:r>
              <a:rPr lang="ro-RO" i="1" dirty="0"/>
              <a:t>centrarea întregului proces educativ pe elev</a:t>
            </a:r>
            <a:r>
              <a:rPr lang="en-US" dirty="0"/>
              <a:t>- a</a:t>
            </a:r>
            <a:r>
              <a:rPr lang="ro-RO" dirty="0"/>
              <a:t>ceastă perspectivă impune promovarea unui </a:t>
            </a:r>
            <a:r>
              <a:rPr lang="ro-RO" i="1" dirty="0"/>
              <a:t>curriculum flexibil.</a:t>
            </a:r>
            <a:endParaRPr lang="en-GB"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478302"/>
            <a:ext cx="10018713" cy="5828369"/>
          </a:xfrm>
        </p:spPr>
        <p:txBody>
          <a:bodyPr>
            <a:normAutofit/>
          </a:bodyPr>
          <a:lstStyle/>
          <a:p>
            <a:pPr algn="l"/>
            <a:r>
              <a:rPr lang="ro-RO" sz="2400" dirty="0"/>
              <a:t>Elemente de noutate:</a:t>
            </a:r>
            <a:br>
              <a:rPr lang="ro-RO" sz="2400" dirty="0"/>
            </a:br>
            <a:br>
              <a:rPr lang="ro-RO" sz="2400" dirty="0"/>
            </a:br>
            <a:r>
              <a:rPr lang="ro-RO" sz="2400" dirty="0"/>
              <a:t>1. acordarea unui spațiu semnificativ, de sine stătător, </a:t>
            </a:r>
            <a:r>
              <a:rPr lang="ro-RO" sz="2400" dirty="0">
                <a:solidFill>
                  <a:schemeClr val="accent6">
                    <a:lumMod val="50000"/>
                  </a:schemeClr>
                </a:solidFill>
              </a:rPr>
              <a:t>competenței de interacțiune orală și scrisă;</a:t>
            </a:r>
            <a:br>
              <a:rPr lang="ro-RO" sz="2400" dirty="0">
                <a:solidFill>
                  <a:schemeClr val="accent6">
                    <a:lumMod val="50000"/>
                  </a:schemeClr>
                </a:solidFill>
              </a:rPr>
            </a:br>
            <a:br>
              <a:rPr lang="ro-RO" sz="2400" dirty="0"/>
            </a:br>
            <a:r>
              <a:rPr lang="ro-RO" sz="2400" dirty="0"/>
              <a:t>2. introducerea competenței de </a:t>
            </a:r>
            <a:r>
              <a:rPr lang="ro-RO" sz="2400" dirty="0">
                <a:solidFill>
                  <a:schemeClr val="accent6">
                    <a:lumMod val="50000"/>
                  </a:schemeClr>
                </a:solidFill>
              </a:rPr>
              <a:t>mediere în context plurilingv și pluricultural;</a:t>
            </a:r>
            <a:br>
              <a:rPr lang="ro-RO" sz="2400" dirty="0">
                <a:solidFill>
                  <a:schemeClr val="accent6">
                    <a:lumMod val="50000"/>
                  </a:schemeClr>
                </a:solidFill>
              </a:rPr>
            </a:br>
            <a:br>
              <a:rPr lang="ro-RO" sz="2400" dirty="0">
                <a:solidFill>
                  <a:schemeClr val="accent6">
                    <a:lumMod val="50000"/>
                  </a:schemeClr>
                </a:solidFill>
              </a:rPr>
            </a:br>
            <a:r>
              <a:rPr lang="ro-RO" sz="2400" dirty="0"/>
              <a:t>3. raportarea la scalele cu descriptorii specifici </a:t>
            </a:r>
            <a:r>
              <a:rPr lang="ro-RO" sz="2400" dirty="0">
                <a:solidFill>
                  <a:schemeClr val="accent6">
                    <a:lumMod val="50000"/>
                  </a:schemeClr>
                </a:solidFill>
              </a:rPr>
              <a:t>nivelului de competență B1+ și, parțial, nivelului B2</a:t>
            </a:r>
            <a:r>
              <a:rPr lang="ro-RO" sz="2400" dirty="0"/>
              <a:t>, la care, teoretic, ar trebui să se situeze elevii maghiari la începutul ciclului liceal;</a:t>
            </a:r>
            <a:br>
              <a:rPr lang="ro-RO" sz="2400" dirty="0"/>
            </a:br>
            <a:br>
              <a:rPr lang="ro-RO" sz="2400" dirty="0"/>
            </a:br>
            <a:r>
              <a:rPr lang="ro-RO" sz="2400" dirty="0"/>
              <a:t>4. domeniile de conținut vor fi abordate tematic (</a:t>
            </a:r>
            <a:r>
              <a:rPr lang="ro-RO" sz="2400" dirty="0">
                <a:solidFill>
                  <a:schemeClr val="accent6">
                    <a:lumMod val="50000"/>
                  </a:schemeClr>
                </a:solidFill>
              </a:rPr>
              <a:t>teme noi).</a:t>
            </a:r>
            <a:br>
              <a:rPr lang="en-GB" sz="2400" dirty="0">
                <a:solidFill>
                  <a:schemeClr val="accent6">
                    <a:lumMod val="50000"/>
                  </a:schemeClr>
                </a:solidFill>
              </a:rPr>
            </a:br>
            <a:endParaRPr lang="en-GB" sz="2400" dirty="0">
              <a:solidFill>
                <a:schemeClr val="accent6">
                  <a:lumMod val="50000"/>
                </a:schemeClr>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337626"/>
            <a:ext cx="10018713" cy="604910"/>
          </a:xfrm>
        </p:spPr>
        <p:txBody>
          <a:bodyPr>
            <a:normAutofit fontScale="90000"/>
          </a:bodyPr>
          <a:lstStyle/>
          <a:p>
            <a:r>
              <a:rPr lang="ro-RO" dirty="0"/>
              <a:t>Competențe generale și specifice</a:t>
            </a:r>
            <a:endParaRPr lang="en-GB" dirty="0"/>
          </a:p>
        </p:txBody>
      </p:sp>
      <p:sp>
        <p:nvSpPr>
          <p:cNvPr id="3" name="Content Placeholder 2"/>
          <p:cNvSpPr>
            <a:spLocks noGrp="1"/>
          </p:cNvSpPr>
          <p:nvPr>
            <p:ph idx="1"/>
          </p:nvPr>
        </p:nvSpPr>
        <p:spPr>
          <a:xfrm>
            <a:off x="1116106" y="942536"/>
            <a:ext cx="10757647" cy="5915465"/>
          </a:xfrm>
        </p:spPr>
        <p:txBody>
          <a:bodyPr>
            <a:normAutofit fontScale="85000" lnSpcReduction="20000"/>
          </a:bodyPr>
          <a:lstStyle/>
          <a:p>
            <a:pPr marL="0" indent="0" algn="just">
              <a:lnSpc>
                <a:spcPct val="115000"/>
              </a:lnSpc>
              <a:buNone/>
            </a:pPr>
            <a:endParaRPr lang="ro-RO" sz="2800" i="1" dirty="0">
              <a:solidFill>
                <a:schemeClr val="tx1">
                  <a:lumMod val="95000"/>
                  <a:lumOff val="5000"/>
                </a:schemeClr>
              </a:solidFill>
              <a:effectLst/>
              <a:ea typeface="Calibri" panose="020F0502020204030204" pitchFamily="34" charset="0"/>
              <a:cs typeface="Calibri" panose="020F0502020204030204" pitchFamily="34" charset="0"/>
            </a:endParaRPr>
          </a:p>
          <a:p>
            <a:pPr marL="0" indent="0" algn="just">
              <a:lnSpc>
                <a:spcPct val="115000"/>
              </a:lnSpc>
              <a:buNone/>
            </a:pPr>
            <a:r>
              <a:rPr lang="ro-RO" sz="2800" i="1" dirty="0">
                <a:solidFill>
                  <a:schemeClr val="accent6">
                    <a:lumMod val="50000"/>
                  </a:schemeClr>
                </a:solidFill>
                <a:effectLst/>
                <a:ea typeface="Calibri" panose="020F0502020204030204" pitchFamily="34" charset="0"/>
                <a:cs typeface="Calibri" panose="020F0502020204030204" pitchFamily="34" charset="0"/>
              </a:rPr>
              <a:t>Competențele generale</a:t>
            </a:r>
            <a:r>
              <a:rPr lang="ro-RO" sz="2800" b="1" i="1" dirty="0">
                <a:solidFill>
                  <a:schemeClr val="accent6">
                    <a:lumMod val="50000"/>
                  </a:schemeClr>
                </a:solidFill>
                <a:effectLst/>
                <a:ea typeface="Calibri" panose="020F0502020204030204" pitchFamily="34" charset="0"/>
                <a:cs typeface="Calibri" panose="020F0502020204030204" pitchFamily="34" charset="0"/>
              </a:rPr>
              <a:t> </a:t>
            </a:r>
            <a:r>
              <a:rPr lang="ro-RO" sz="2800" dirty="0">
                <a:solidFill>
                  <a:schemeClr val="tx1">
                    <a:lumMod val="95000"/>
                    <a:lumOff val="5000"/>
                  </a:schemeClr>
                </a:solidFill>
                <a:effectLst/>
                <a:ea typeface="Calibri" panose="020F0502020204030204" pitchFamily="34" charset="0"/>
                <a:cs typeface="Calibri" panose="020F0502020204030204" pitchFamily="34" charset="0"/>
              </a:rPr>
              <a:t>indică cele patru direcții fundamentale din paradigma actuală a </a:t>
            </a:r>
            <a:r>
              <a:rPr lang="ro-RO" sz="2800" dirty="0">
                <a:solidFill>
                  <a:schemeClr val="tx1">
                    <a:lumMod val="95000"/>
                    <a:lumOff val="5000"/>
                  </a:schemeClr>
                </a:solidFill>
                <a:effectLst/>
                <a:ea typeface="Calibri" panose="020F0502020204030204" pitchFamily="34" charset="0"/>
              </a:rPr>
              <a:t>procesului de predare-învățare-evaluare a unei limbi de către vorbitorii nonnativi, prevăzute în </a:t>
            </a:r>
            <a:r>
              <a:rPr lang="ro-RO" sz="2800" i="1" dirty="0">
                <a:solidFill>
                  <a:schemeClr val="tx1">
                    <a:lumMod val="95000"/>
                    <a:lumOff val="5000"/>
                  </a:schemeClr>
                </a:solidFill>
                <a:effectLst/>
                <a:ea typeface="Calibri" panose="020F0502020204030204" pitchFamily="34" charset="0"/>
              </a:rPr>
              <a:t>Companion Volume</a:t>
            </a:r>
            <a:r>
              <a:rPr lang="ro-RO" sz="2800" dirty="0">
                <a:solidFill>
                  <a:schemeClr val="tx1">
                    <a:lumMod val="95000"/>
                    <a:lumOff val="5000"/>
                  </a:schemeClr>
                </a:solidFill>
                <a:effectLst/>
                <a:ea typeface="Calibri" panose="020F0502020204030204" pitchFamily="34" charset="0"/>
              </a:rPr>
              <a:t>:</a:t>
            </a:r>
            <a:endParaRPr lang="en-US" sz="2800" dirty="0">
              <a:solidFill>
                <a:schemeClr val="tx1">
                  <a:lumMod val="95000"/>
                  <a:lumOff val="5000"/>
                </a:schemeClr>
              </a:solidFill>
              <a:effectLst/>
              <a:ea typeface="Times New Roman" panose="02020603050405020304" pitchFamily="18" charset="0"/>
            </a:endParaRPr>
          </a:p>
          <a:p>
            <a:r>
              <a:rPr lang="ro-RO" sz="2800" i="1" dirty="0">
                <a:solidFill>
                  <a:schemeClr val="tx1">
                    <a:lumMod val="95000"/>
                    <a:lumOff val="5000"/>
                  </a:schemeClr>
                </a:solidFill>
              </a:rPr>
              <a:t>1. receptarea mesajului oral și scris, în diferite situații de comunicare; </a:t>
            </a:r>
            <a:endParaRPr lang="en-GB" sz="2800" dirty="0">
              <a:solidFill>
                <a:schemeClr val="tx1">
                  <a:lumMod val="95000"/>
                  <a:lumOff val="5000"/>
                </a:schemeClr>
              </a:solidFill>
            </a:endParaRPr>
          </a:p>
          <a:p>
            <a:r>
              <a:rPr lang="ro-RO" sz="2800" dirty="0">
                <a:solidFill>
                  <a:schemeClr val="tx1">
                    <a:lumMod val="95000"/>
                    <a:lumOff val="5000"/>
                  </a:schemeClr>
                </a:solidFill>
              </a:rPr>
              <a:t>2. </a:t>
            </a:r>
            <a:r>
              <a:rPr lang="ro-RO" sz="2800" i="1" dirty="0">
                <a:solidFill>
                  <a:schemeClr val="tx1">
                    <a:lumMod val="95000"/>
                    <a:lumOff val="5000"/>
                  </a:schemeClr>
                </a:solidFill>
              </a:rPr>
              <a:t>producerea mesajului oral și scris, în diferite situații de comunicare;</a:t>
            </a:r>
            <a:r>
              <a:rPr lang="ro-RO" sz="2800" b="1" i="1" dirty="0">
                <a:solidFill>
                  <a:schemeClr val="tx1">
                    <a:lumMod val="95000"/>
                    <a:lumOff val="5000"/>
                  </a:schemeClr>
                </a:solidFill>
              </a:rPr>
              <a:t> </a:t>
            </a:r>
            <a:endParaRPr lang="en-GB" sz="2800" dirty="0">
              <a:solidFill>
                <a:schemeClr val="tx1">
                  <a:lumMod val="95000"/>
                  <a:lumOff val="5000"/>
                </a:schemeClr>
              </a:solidFill>
            </a:endParaRPr>
          </a:p>
          <a:p>
            <a:r>
              <a:rPr lang="ro-RO" sz="2800" dirty="0">
                <a:solidFill>
                  <a:schemeClr val="tx1">
                    <a:lumMod val="95000"/>
                    <a:lumOff val="5000"/>
                  </a:schemeClr>
                </a:solidFill>
              </a:rPr>
              <a:t>3. </a:t>
            </a:r>
            <a:r>
              <a:rPr lang="ro-RO" sz="2800" i="1" dirty="0">
                <a:solidFill>
                  <a:schemeClr val="tx1">
                    <a:lumMod val="95000"/>
                    <a:lumOff val="5000"/>
                  </a:schemeClr>
                </a:solidFill>
              </a:rPr>
              <a:t>interacțiunea orală și scrisă;</a:t>
            </a:r>
            <a:r>
              <a:rPr lang="ro-RO" sz="2800" b="1" i="1" dirty="0">
                <a:solidFill>
                  <a:schemeClr val="tx1">
                    <a:lumMod val="95000"/>
                    <a:lumOff val="5000"/>
                  </a:schemeClr>
                </a:solidFill>
              </a:rPr>
              <a:t> </a:t>
            </a:r>
            <a:endParaRPr lang="en-GB" sz="2800" dirty="0">
              <a:solidFill>
                <a:schemeClr val="tx1">
                  <a:lumMod val="95000"/>
                  <a:lumOff val="5000"/>
                </a:schemeClr>
              </a:solidFill>
            </a:endParaRPr>
          </a:p>
          <a:p>
            <a:r>
              <a:rPr lang="ro-RO" sz="2800" dirty="0">
                <a:solidFill>
                  <a:schemeClr val="tx1">
                    <a:lumMod val="95000"/>
                    <a:lumOff val="5000"/>
                  </a:schemeClr>
                </a:solidFill>
              </a:rPr>
              <a:t>4. </a:t>
            </a:r>
            <a:r>
              <a:rPr lang="ro-RO" sz="2800" i="1" dirty="0">
                <a:solidFill>
                  <a:schemeClr val="tx1">
                    <a:lumMod val="95000"/>
                    <a:lumOff val="5000"/>
                  </a:schemeClr>
                </a:solidFill>
              </a:rPr>
              <a:t>medierea culturală în context plurilingv și pluricultural.</a:t>
            </a:r>
          </a:p>
          <a:p>
            <a:pPr marL="0" indent="0" algn="just">
              <a:lnSpc>
                <a:spcPct val="115000"/>
              </a:lnSpc>
              <a:buNone/>
            </a:pPr>
            <a:r>
              <a:rPr lang="ro-RO" sz="2800" i="1" dirty="0">
                <a:solidFill>
                  <a:schemeClr val="accent6">
                    <a:lumMod val="50000"/>
                  </a:schemeClr>
                </a:solidFill>
                <a:effectLst/>
                <a:ea typeface="Calibri" panose="020F0502020204030204" pitchFamily="34" charset="0"/>
                <a:cs typeface="Calibri" panose="020F0502020204030204" pitchFamily="34" charset="0"/>
              </a:rPr>
              <a:t>Competențele specifice</a:t>
            </a:r>
            <a:r>
              <a:rPr lang="ro-RO" sz="2800" dirty="0">
                <a:solidFill>
                  <a:schemeClr val="tx1">
                    <a:lumMod val="95000"/>
                    <a:lumOff val="5000"/>
                  </a:schemeClr>
                </a:solidFill>
                <a:effectLst/>
                <a:ea typeface="Calibri" panose="020F0502020204030204" pitchFamily="34" charset="0"/>
                <a:cs typeface="Calibri" panose="020F0502020204030204" pitchFamily="34" charset="0"/>
              </a:rPr>
              <a:t>, cu exemple de </a:t>
            </a:r>
            <a:r>
              <a:rPr lang="ro-RO" sz="2800" i="1" dirty="0">
                <a:solidFill>
                  <a:schemeClr val="accent6">
                    <a:lumMod val="50000"/>
                  </a:schemeClr>
                </a:solidFill>
                <a:effectLst/>
                <a:ea typeface="Calibri" panose="020F0502020204030204" pitchFamily="34" charset="0"/>
                <a:cs typeface="Calibri" panose="020F0502020204030204" pitchFamily="34" charset="0"/>
              </a:rPr>
              <a:t>activități de învățare</a:t>
            </a:r>
            <a:r>
              <a:rPr lang="ro-RO" sz="2800" i="1" dirty="0">
                <a:solidFill>
                  <a:schemeClr val="tx1">
                    <a:lumMod val="95000"/>
                    <a:lumOff val="5000"/>
                  </a:schemeClr>
                </a:solidFill>
                <a:effectLst/>
                <a:ea typeface="Calibri" panose="020F0502020204030204" pitchFamily="34" charset="0"/>
                <a:cs typeface="Calibri" panose="020F0502020204030204" pitchFamily="34" charset="0"/>
              </a:rPr>
              <a:t>,</a:t>
            </a:r>
            <a:r>
              <a:rPr lang="ro-RO" sz="2800" dirty="0">
                <a:solidFill>
                  <a:schemeClr val="tx1">
                    <a:lumMod val="95000"/>
                    <a:lumOff val="5000"/>
                  </a:schemeClr>
                </a:solidFill>
                <a:effectLst/>
                <a:ea typeface="Calibri" panose="020F0502020204030204" pitchFamily="34" charset="0"/>
                <a:cs typeface="Calibri" panose="020F0502020204030204" pitchFamily="34" charset="0"/>
              </a:rPr>
              <a:t> decurg, logic, din competențele generale, specificând obiectivele de îndeplinit, respectiv rezultatele la care trebuie să ajungă elevul la sfârșitul clasei a IX</a:t>
            </a:r>
            <a:r>
              <a:rPr lang="ro-RO" sz="2800" b="1" dirty="0">
                <a:solidFill>
                  <a:schemeClr val="tx1">
                    <a:lumMod val="95000"/>
                    <a:lumOff val="5000"/>
                  </a:schemeClr>
                </a:solidFill>
                <a:effectLst/>
                <a:ea typeface="Calibri" panose="020F0502020204030204" pitchFamily="34" charset="0"/>
                <a:cs typeface="Calibri" panose="020F0502020204030204" pitchFamily="34" charset="0"/>
              </a:rPr>
              <a:t>-</a:t>
            </a:r>
            <a:r>
              <a:rPr lang="ro-RO" sz="2800" dirty="0">
                <a:solidFill>
                  <a:schemeClr val="tx1">
                    <a:lumMod val="95000"/>
                    <a:lumOff val="5000"/>
                  </a:schemeClr>
                </a:solidFill>
                <a:effectLst/>
                <a:ea typeface="Calibri" panose="020F0502020204030204" pitchFamily="34" charset="0"/>
                <a:cs typeface="Calibri" panose="020F0502020204030204" pitchFamily="34" charset="0"/>
              </a:rPr>
              <a:t>a.</a:t>
            </a:r>
            <a:endParaRPr lang="en-US" sz="2800" dirty="0">
              <a:solidFill>
                <a:schemeClr val="tx1">
                  <a:lumMod val="95000"/>
                  <a:lumOff val="5000"/>
                </a:schemeClr>
              </a:solidFill>
              <a:effectLst/>
              <a:ea typeface="Calibri" panose="020F0502020204030204" pitchFamily="34" charset="0"/>
              <a:cs typeface="Calibri" panose="020F0502020204030204" pitchFamily="34" charset="0"/>
            </a:endParaRPr>
          </a:p>
          <a:p>
            <a:pPr marL="0" indent="0" algn="just">
              <a:lnSpc>
                <a:spcPct val="115000"/>
              </a:lnSpc>
              <a:buNone/>
            </a:pPr>
            <a:r>
              <a:rPr lang="ro-RO" sz="2800" b="1" dirty="0">
                <a:solidFill>
                  <a:srgbClr val="FF0000"/>
                </a:solidFill>
                <a:ea typeface="Times New Roman" panose="02020603050405020304" pitchFamily="18" charset="0"/>
              </a:rPr>
              <a:t>!</a:t>
            </a:r>
            <a:r>
              <a:rPr lang="ro-RO" sz="2800" dirty="0">
                <a:solidFill>
                  <a:schemeClr val="tx1">
                    <a:lumMod val="95000"/>
                    <a:lumOff val="5000"/>
                  </a:schemeClr>
                </a:solidFill>
                <a:ea typeface="Times New Roman" panose="02020603050405020304" pitchFamily="18" charset="0"/>
              </a:rPr>
              <a:t> Î</a:t>
            </a:r>
            <a:r>
              <a:rPr lang="en-US" sz="2800" dirty="0">
                <a:solidFill>
                  <a:schemeClr val="tx1">
                    <a:lumMod val="95000"/>
                    <a:lumOff val="5000"/>
                  </a:schemeClr>
                </a:solidFill>
                <a:effectLst/>
                <a:ea typeface="Times New Roman" panose="02020603050405020304" pitchFamily="18" charset="0"/>
              </a:rPr>
              <a:t>n </a:t>
            </a:r>
            <a:r>
              <a:rPr lang="en-US" sz="2800" dirty="0" err="1">
                <a:solidFill>
                  <a:schemeClr val="tx1">
                    <a:lumMod val="95000"/>
                    <a:lumOff val="5000"/>
                  </a:schemeClr>
                </a:solidFill>
                <a:effectLst/>
                <a:ea typeface="Times New Roman" panose="02020603050405020304" pitchFamily="18" charset="0"/>
              </a:rPr>
              <a:t>cazul</a:t>
            </a:r>
            <a:r>
              <a:rPr lang="en-US" sz="2800" dirty="0">
                <a:solidFill>
                  <a:schemeClr val="tx1">
                    <a:lumMod val="95000"/>
                    <a:lumOff val="5000"/>
                  </a:schemeClr>
                </a:solidFill>
                <a:effectLst/>
                <a:ea typeface="Times New Roman" panose="02020603050405020304" pitchFamily="18" charset="0"/>
              </a:rPr>
              <a:t> </a:t>
            </a:r>
            <a:r>
              <a:rPr lang="en-US" sz="2800" dirty="0" err="1">
                <a:solidFill>
                  <a:schemeClr val="tx1">
                    <a:lumMod val="95000"/>
                    <a:lumOff val="5000"/>
                  </a:schemeClr>
                </a:solidFill>
                <a:effectLst/>
                <a:ea typeface="Times New Roman" panose="02020603050405020304" pitchFamily="18" charset="0"/>
              </a:rPr>
              <a:t>filierei</a:t>
            </a:r>
            <a:r>
              <a:rPr lang="en-US" sz="2800" dirty="0">
                <a:solidFill>
                  <a:schemeClr val="tx1">
                    <a:lumMod val="95000"/>
                    <a:lumOff val="5000"/>
                  </a:schemeClr>
                </a:solidFill>
                <a:effectLst/>
                <a:ea typeface="Times New Roman" panose="02020603050405020304" pitchFamily="18" charset="0"/>
              </a:rPr>
              <a:t> </a:t>
            </a:r>
            <a:r>
              <a:rPr lang="en-US" sz="2800" dirty="0" err="1">
                <a:solidFill>
                  <a:schemeClr val="tx1">
                    <a:lumMod val="95000"/>
                    <a:lumOff val="5000"/>
                  </a:schemeClr>
                </a:solidFill>
                <a:effectLst/>
                <a:ea typeface="Times New Roman" panose="02020603050405020304" pitchFamily="18" charset="0"/>
              </a:rPr>
              <a:t>tehnologice</a:t>
            </a:r>
            <a:r>
              <a:rPr lang="en-US" sz="2800" dirty="0">
                <a:solidFill>
                  <a:schemeClr val="tx1">
                    <a:lumMod val="95000"/>
                    <a:lumOff val="5000"/>
                  </a:schemeClr>
                </a:solidFill>
                <a:effectLst/>
                <a:ea typeface="Times New Roman" panose="02020603050405020304" pitchFamily="18" charset="0"/>
              </a:rPr>
              <a:t>: se reduce </a:t>
            </a:r>
            <a:r>
              <a:rPr lang="en-US" sz="2800" dirty="0" err="1">
                <a:solidFill>
                  <a:schemeClr val="tx1">
                    <a:lumMod val="95000"/>
                    <a:lumOff val="5000"/>
                  </a:schemeClr>
                </a:solidFill>
                <a:effectLst/>
                <a:ea typeface="Times New Roman" panose="02020603050405020304" pitchFamily="18" charset="0"/>
              </a:rPr>
              <a:t>numărul</a:t>
            </a:r>
            <a:r>
              <a:rPr lang="en-US" sz="2800" dirty="0">
                <a:solidFill>
                  <a:schemeClr val="tx1">
                    <a:lumMod val="95000"/>
                    <a:lumOff val="5000"/>
                  </a:schemeClr>
                </a:solidFill>
                <a:effectLst/>
                <a:ea typeface="Times New Roman" panose="02020603050405020304" pitchFamily="18" charset="0"/>
              </a:rPr>
              <a:t> de </a:t>
            </a:r>
            <a:r>
              <a:rPr lang="en-US" sz="2800" dirty="0" err="1">
                <a:solidFill>
                  <a:schemeClr val="tx1">
                    <a:lumMod val="95000"/>
                    <a:lumOff val="5000"/>
                  </a:schemeClr>
                </a:solidFill>
                <a:effectLst/>
                <a:ea typeface="Times New Roman" panose="02020603050405020304" pitchFamily="18" charset="0"/>
              </a:rPr>
              <a:t>competențe</a:t>
            </a:r>
            <a:r>
              <a:rPr lang="en-US" sz="2800" dirty="0">
                <a:solidFill>
                  <a:schemeClr val="tx1">
                    <a:lumMod val="95000"/>
                    <a:lumOff val="5000"/>
                  </a:schemeClr>
                </a:solidFill>
                <a:effectLst/>
                <a:ea typeface="Times New Roman" panose="02020603050405020304" pitchFamily="18" charset="0"/>
              </a:rPr>
              <a:t> </a:t>
            </a:r>
            <a:r>
              <a:rPr lang="en-US" sz="2800" dirty="0" err="1">
                <a:solidFill>
                  <a:schemeClr val="tx1">
                    <a:lumMod val="95000"/>
                    <a:lumOff val="5000"/>
                  </a:schemeClr>
                </a:solidFill>
                <a:effectLst/>
                <a:ea typeface="Times New Roman" panose="02020603050405020304" pitchFamily="18" charset="0"/>
              </a:rPr>
              <a:t>specifice</a:t>
            </a:r>
            <a:r>
              <a:rPr lang="en-US" sz="2800" dirty="0">
                <a:solidFill>
                  <a:schemeClr val="tx1">
                    <a:lumMod val="95000"/>
                    <a:lumOff val="5000"/>
                  </a:schemeClr>
                </a:solidFill>
                <a:effectLst/>
                <a:ea typeface="Times New Roman" panose="02020603050405020304" pitchFamily="18" charset="0"/>
              </a:rPr>
              <a:t> </a:t>
            </a:r>
            <a:r>
              <a:rPr lang="en-US" sz="2800" dirty="0" err="1">
                <a:solidFill>
                  <a:schemeClr val="tx1">
                    <a:lumMod val="95000"/>
                    <a:lumOff val="5000"/>
                  </a:schemeClr>
                </a:solidFill>
                <a:effectLst/>
                <a:ea typeface="Times New Roman" panose="02020603050405020304" pitchFamily="18" charset="0"/>
              </a:rPr>
              <a:t>și</a:t>
            </a:r>
            <a:r>
              <a:rPr lang="en-US" sz="2800" dirty="0">
                <a:solidFill>
                  <a:schemeClr val="tx1">
                    <a:lumMod val="95000"/>
                    <a:lumOff val="5000"/>
                  </a:schemeClr>
                </a:solidFill>
                <a:effectLst/>
                <a:ea typeface="Times New Roman" panose="02020603050405020304" pitchFamily="18" charset="0"/>
              </a:rPr>
              <a:t> se </a:t>
            </a:r>
            <a:r>
              <a:rPr lang="en-US" sz="2800" dirty="0" err="1">
                <a:solidFill>
                  <a:schemeClr val="tx1">
                    <a:lumMod val="95000"/>
                    <a:lumOff val="5000"/>
                  </a:schemeClr>
                </a:solidFill>
                <a:effectLst/>
                <a:ea typeface="Times New Roman" panose="02020603050405020304" pitchFamily="18" charset="0"/>
              </a:rPr>
              <a:t>simplifică</a:t>
            </a:r>
            <a:r>
              <a:rPr lang="en-US" sz="2800" dirty="0">
                <a:solidFill>
                  <a:schemeClr val="tx1">
                    <a:lumMod val="95000"/>
                    <a:lumOff val="5000"/>
                  </a:schemeClr>
                </a:solidFill>
                <a:effectLst/>
                <a:ea typeface="Times New Roman" panose="02020603050405020304" pitchFamily="18" charset="0"/>
              </a:rPr>
              <a:t> </a:t>
            </a:r>
            <a:r>
              <a:rPr lang="en-US" sz="2800" dirty="0" err="1">
                <a:solidFill>
                  <a:schemeClr val="tx1">
                    <a:lumMod val="95000"/>
                    <a:lumOff val="5000"/>
                  </a:schemeClr>
                </a:solidFill>
                <a:effectLst/>
                <a:ea typeface="Times New Roman" panose="02020603050405020304" pitchFamily="18" charset="0"/>
              </a:rPr>
              <a:t>activitățile</a:t>
            </a:r>
            <a:r>
              <a:rPr lang="en-US" sz="2800" dirty="0">
                <a:solidFill>
                  <a:schemeClr val="tx1">
                    <a:lumMod val="95000"/>
                    <a:lumOff val="5000"/>
                  </a:schemeClr>
                </a:solidFill>
                <a:effectLst/>
                <a:ea typeface="Times New Roman" panose="02020603050405020304" pitchFamily="18" charset="0"/>
              </a:rPr>
              <a:t> de </a:t>
            </a:r>
            <a:r>
              <a:rPr lang="en-US" sz="2800" dirty="0" err="1">
                <a:solidFill>
                  <a:schemeClr val="tx1">
                    <a:lumMod val="95000"/>
                    <a:lumOff val="5000"/>
                  </a:schemeClr>
                </a:solidFill>
                <a:effectLst/>
                <a:ea typeface="Times New Roman" panose="02020603050405020304" pitchFamily="18" charset="0"/>
              </a:rPr>
              <a:t>învățare</a:t>
            </a:r>
            <a:r>
              <a:rPr lang="en-US" sz="2800" dirty="0">
                <a:solidFill>
                  <a:schemeClr val="tx1">
                    <a:lumMod val="95000"/>
                    <a:lumOff val="5000"/>
                  </a:schemeClr>
                </a:solidFill>
                <a:effectLst/>
                <a:ea typeface="Times New Roman" panose="02020603050405020304" pitchFamily="18" charset="0"/>
              </a:rPr>
              <a:t>.</a:t>
            </a:r>
          </a:p>
          <a:p>
            <a:endParaRPr lang="en-GB" sz="2800" dirty="0">
              <a:solidFill>
                <a:schemeClr val="tx1">
                  <a:lumMod val="95000"/>
                  <a:lumOff val="5000"/>
                </a:schemeClr>
              </a:solidFill>
            </a:endParaRPr>
          </a:p>
          <a:p>
            <a:endParaRPr lang="en-GB" dirty="0">
              <a:solidFill>
                <a:schemeClr val="tx1">
                  <a:lumMod val="95000"/>
                  <a:lumOff val="5000"/>
                </a:schemeClr>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663315"/>
          </a:xfrm>
        </p:spPr>
        <p:txBody>
          <a:bodyPr>
            <a:normAutofit fontScale="90000"/>
          </a:bodyPr>
          <a:lstStyle/>
          <a:p>
            <a:r>
              <a:rPr lang="ro-RO" dirty="0"/>
              <a:t>Medierea în context plurilingv și pluricultural</a:t>
            </a:r>
          </a:p>
        </p:txBody>
      </p:sp>
      <p:sp>
        <p:nvSpPr>
          <p:cNvPr id="3" name="Content Placeholder 2"/>
          <p:cNvSpPr>
            <a:spLocks noGrp="1"/>
          </p:cNvSpPr>
          <p:nvPr>
            <p:ph idx="1"/>
          </p:nvPr>
        </p:nvSpPr>
        <p:spPr>
          <a:xfrm>
            <a:off x="1484310" y="1349115"/>
            <a:ext cx="10018713" cy="4995414"/>
          </a:xfrm>
        </p:spPr>
        <p:txBody>
          <a:bodyPr>
            <a:normAutofit fontScale="97500"/>
          </a:bodyPr>
          <a:lstStyle/>
          <a:p>
            <a:r>
              <a:rPr lang="ro-RO" altLang="en-US" dirty="0"/>
              <a:t>în actul medierii, elevul acționează asemenea unui agent social, </a:t>
            </a:r>
            <a:r>
              <a:rPr lang="en-US" altLang="ro-RO" dirty="0" err="1"/>
              <a:t>el</a:t>
            </a:r>
            <a:r>
              <a:rPr lang="en-US" altLang="ro-RO" dirty="0"/>
              <a:t> </a:t>
            </a:r>
            <a:r>
              <a:rPr lang="ro-RO" altLang="en-US" dirty="0"/>
              <a:t>este un </a:t>
            </a:r>
            <a:r>
              <a:rPr lang="ro-RO" altLang="en-US" i="1" dirty="0"/>
              <a:t>constructor de poduri</a:t>
            </a:r>
            <a:r>
              <a:rPr lang="ro-RO" altLang="en-US" dirty="0"/>
              <a:t>, care facilitează realizarea actului comunicării;</a:t>
            </a:r>
            <a:endParaRPr lang="en-US" dirty="0"/>
          </a:p>
          <a:p>
            <a:r>
              <a:rPr lang="ro-RO" altLang="en-US" dirty="0"/>
              <a:t>în mediere, </a:t>
            </a:r>
            <a:r>
              <a:rPr lang="en-US" dirty="0" err="1"/>
              <a:t>rolul</a:t>
            </a:r>
            <a:r>
              <a:rPr lang="en-US" dirty="0"/>
              <a:t> principal </a:t>
            </a:r>
            <a:r>
              <a:rPr lang="ro-RO" dirty="0"/>
              <a:t>îi revine limbii în crearea spațiului și condițiilor comunicării eficiente;</a:t>
            </a:r>
            <a:endParaRPr lang="en-US" dirty="0"/>
          </a:p>
          <a:p>
            <a:r>
              <a:rPr lang="ro-RO" altLang="en-US" dirty="0"/>
              <a:t>în actul medierii, elevului îi revine sarcina de a-și încuraja colegii să construiască sau să </a:t>
            </a:r>
            <a:r>
              <a:rPr lang="en-US" altLang="ro-RO" dirty="0" err="1"/>
              <a:t>descopere</a:t>
            </a:r>
            <a:r>
              <a:rPr lang="en-US" altLang="ro-RO" dirty="0"/>
              <a:t> </a:t>
            </a:r>
            <a:r>
              <a:rPr lang="ro-RO" altLang="en-US" dirty="0"/>
              <a:t>sensuri noi/</a:t>
            </a:r>
            <a:r>
              <a:rPr lang="en-US" altLang="en-US" dirty="0"/>
              <a:t> </a:t>
            </a:r>
            <a:r>
              <a:rPr lang="ro-RO" altLang="en-US" dirty="0"/>
              <a:t>inedite ale comunicării;</a:t>
            </a:r>
          </a:p>
          <a:p>
            <a:pPr marL="0" indent="0">
              <a:buNone/>
            </a:pPr>
            <a:endParaRPr lang="ro-RO" altLang="en-US" dirty="0">
              <a:highlight>
                <a:srgbClr val="FFFF00"/>
              </a:highligh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a:t>
            </a:r>
            <a:r>
              <a:rPr lang="ro-RO" dirty="0"/>
              <a:t>ținuturi</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627574220"/>
              </p:ext>
            </p:extLst>
          </p:nvPr>
        </p:nvGraphicFramePr>
        <p:xfrm>
          <a:off x="1648918" y="2138081"/>
          <a:ext cx="9485319" cy="3248159"/>
        </p:xfrm>
        <a:graphic>
          <a:graphicData uri="http://schemas.openxmlformats.org/drawingml/2006/table">
            <a:tbl>
              <a:tblPr firstRow="1" firstCol="1" bandRow="1"/>
              <a:tblGrid>
                <a:gridCol w="4720068">
                  <a:extLst>
                    <a:ext uri="{9D8B030D-6E8A-4147-A177-3AD203B41FA5}">
                      <a16:colId xmlns:a16="http://schemas.microsoft.com/office/drawing/2014/main" val="20000"/>
                    </a:ext>
                  </a:extLst>
                </a:gridCol>
                <a:gridCol w="4765251">
                  <a:extLst>
                    <a:ext uri="{9D8B030D-6E8A-4147-A177-3AD203B41FA5}">
                      <a16:colId xmlns:a16="http://schemas.microsoft.com/office/drawing/2014/main" val="20001"/>
                    </a:ext>
                  </a:extLst>
                </a:gridCol>
              </a:tblGrid>
              <a:tr h="644318">
                <a:tc>
                  <a:txBody>
                    <a:bodyPr/>
                    <a:lstStyle/>
                    <a:p>
                      <a:pPr algn="ctr">
                        <a:spcAft>
                          <a:spcPts val="0"/>
                        </a:spcAft>
                      </a:pPr>
                      <a:r>
                        <a:rPr lang="ro-RO" sz="2800" i="1" dirty="0">
                          <a:solidFill>
                            <a:srgbClr val="833C0B"/>
                          </a:solidFill>
                          <a:effectLst/>
                          <a:latin typeface="Times New Roman" panose="02020603050405020304" pitchFamily="18" charset="0"/>
                          <a:ea typeface="Times New Roman" panose="02020603050405020304" pitchFamily="18" charset="0"/>
                        </a:rPr>
                        <a:t>Teme obligatorii</a:t>
                      </a:r>
                    </a:p>
                    <a:p>
                      <a:pPr algn="ctr">
                        <a:spcAft>
                          <a:spcPts val="0"/>
                        </a:spcAft>
                      </a:pPr>
                      <a:r>
                        <a:rPr lang="ro-RO" altLang="en-GB" sz="2800" dirty="0">
                          <a:effectLst/>
                          <a:latin typeface="Times New Roman" panose="02020603050405020304" pitchFamily="18" charset="0"/>
                          <a:ea typeface="Times New Roman" panose="02020603050405020304" pitchFamily="18" charset="0"/>
                        </a:rPr>
                        <a:t>(și pentru filiera tehnologică)</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CAAC"/>
                    </a:solidFill>
                  </a:tcPr>
                </a:tc>
                <a:tc>
                  <a:txBody>
                    <a:bodyPr/>
                    <a:lstStyle/>
                    <a:p>
                      <a:pPr algn="ctr">
                        <a:spcAft>
                          <a:spcPts val="0"/>
                        </a:spcAft>
                      </a:pPr>
                      <a:r>
                        <a:rPr lang="ro-RO" sz="2800" i="1" dirty="0">
                          <a:solidFill>
                            <a:srgbClr val="833C0B"/>
                          </a:solidFill>
                          <a:effectLst/>
                          <a:latin typeface="Times New Roman" panose="02020603050405020304" pitchFamily="18" charset="0"/>
                          <a:ea typeface="Times New Roman" panose="02020603050405020304" pitchFamily="18" charset="0"/>
                        </a:rPr>
                        <a:t>Teme facultative</a:t>
                      </a:r>
                    </a:p>
                    <a:p>
                      <a:pPr algn="ctr">
                        <a:spcAft>
                          <a:spcPts val="0"/>
                        </a:spcAft>
                      </a:pPr>
                      <a:r>
                        <a:rPr lang="ro-RO" altLang="en-GB" sz="2800" dirty="0">
                          <a:effectLst/>
                          <a:latin typeface="Times New Roman" panose="02020603050405020304" pitchFamily="18" charset="0"/>
                          <a:ea typeface="Times New Roman" panose="02020603050405020304" pitchFamily="18" charset="0"/>
                        </a:rPr>
                        <a:t>(nu apar la filiera tehnologică)</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CAAC"/>
                    </a:solidFill>
                  </a:tcPr>
                </a:tc>
                <a:extLst>
                  <a:ext uri="{0D108BD9-81ED-4DB2-BD59-A6C34878D82A}">
                    <a16:rowId xmlns:a16="http://schemas.microsoft.com/office/drawing/2014/main" val="10000"/>
                  </a:ext>
                </a:extLst>
              </a:tr>
              <a:tr h="2394719">
                <a:tc>
                  <a:txBody>
                    <a:bodyPr/>
                    <a:lstStyle/>
                    <a:p>
                      <a:pPr marL="342900" lvl="0" indent="-342900">
                        <a:spcAft>
                          <a:spcPts val="0"/>
                        </a:spcAft>
                        <a:buFont typeface="Symbol" panose="05050102010706020507" pitchFamily="18" charset="2"/>
                        <a:buChar char=""/>
                      </a:pPr>
                      <a:r>
                        <a:rPr lang="ro-RO" sz="2800" i="1" dirty="0">
                          <a:effectLst/>
                          <a:latin typeface="Cambria" panose="02040503050406030204" pitchFamily="18" charset="0"/>
                        </a:rPr>
                        <a:t>Stil de viață sănătos</a:t>
                      </a:r>
                      <a:endParaRPr lang="en-GB" sz="2800" dirty="0">
                        <a:effectLst/>
                        <a:latin typeface="Times New Roman" panose="02020603050405020304" pitchFamily="18" charset="0"/>
                      </a:endParaRPr>
                    </a:p>
                    <a:p>
                      <a:pPr marL="342900" lvl="0" indent="-342900">
                        <a:spcAft>
                          <a:spcPts val="0"/>
                        </a:spcAft>
                        <a:buFont typeface="Symbol" panose="05050102010706020507" pitchFamily="18" charset="2"/>
                        <a:buChar char=""/>
                      </a:pPr>
                      <a:r>
                        <a:rPr lang="ro-RO" sz="2800" i="1" dirty="0">
                          <a:effectLst/>
                          <a:latin typeface="Cambria" panose="02040503050406030204" pitchFamily="18" charset="0"/>
                        </a:rPr>
                        <a:t>Tehnologiile în viața noastră</a:t>
                      </a:r>
                      <a:endParaRPr lang="en-GB" sz="2800" dirty="0">
                        <a:effectLst/>
                        <a:latin typeface="Times New Roman" panose="02020603050405020304" pitchFamily="18" charset="0"/>
                      </a:endParaRPr>
                    </a:p>
                    <a:p>
                      <a:pPr marL="342900" lvl="0" indent="-342900">
                        <a:spcAft>
                          <a:spcPts val="0"/>
                        </a:spcAft>
                        <a:buFont typeface="Symbol" panose="05050102010706020507" pitchFamily="18" charset="2"/>
                        <a:buChar char=""/>
                      </a:pPr>
                      <a:r>
                        <a:rPr lang="ro-RO" sz="2800" i="1" dirty="0">
                          <a:effectLst/>
                          <a:latin typeface="Cambria" panose="02040503050406030204" pitchFamily="18" charset="0"/>
                        </a:rPr>
                        <a:t>Adolescenți printre cărți</a:t>
                      </a:r>
                      <a:endParaRPr lang="en-GB" sz="2800" dirty="0">
                        <a:effectLst/>
                        <a:latin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a:txBody>
                    <a:bodyPr/>
                    <a:lstStyle/>
                    <a:p>
                      <a:pPr marL="342900" lvl="0" indent="-342900">
                        <a:spcAft>
                          <a:spcPts val="0"/>
                        </a:spcAft>
                        <a:buFont typeface="Symbol" panose="05050102010706020507" pitchFamily="18" charset="2"/>
                        <a:buChar char=""/>
                      </a:pPr>
                      <a:r>
                        <a:rPr lang="ro-RO" sz="2800" i="1" dirty="0">
                          <a:effectLst/>
                          <a:latin typeface="Cambria" panose="02040503050406030204" pitchFamily="18" charset="0"/>
                        </a:rPr>
                        <a:t>Călătoriile</a:t>
                      </a:r>
                      <a:endParaRPr lang="en-GB" sz="2800" dirty="0">
                        <a:effectLst/>
                        <a:latin typeface="Times New Roman" panose="02020603050405020304" pitchFamily="18" charset="0"/>
                      </a:endParaRPr>
                    </a:p>
                    <a:p>
                      <a:pPr marL="342900" lvl="0" indent="-342900">
                        <a:spcAft>
                          <a:spcPts val="0"/>
                        </a:spcAft>
                        <a:buFont typeface="Symbol" panose="05050102010706020507" pitchFamily="18" charset="2"/>
                        <a:buChar char=""/>
                      </a:pPr>
                      <a:r>
                        <a:rPr lang="ro-RO" sz="2800" i="1" dirty="0">
                          <a:effectLst/>
                          <a:latin typeface="Cambria" panose="02040503050406030204" pitchFamily="18" charset="0"/>
                        </a:rPr>
                        <a:t>Școala și educația</a:t>
                      </a:r>
                      <a:endParaRPr lang="en-GB" sz="2800" dirty="0">
                        <a:effectLst/>
                        <a:latin typeface="Times New Roman" panose="02020603050405020304" pitchFamily="18" charset="0"/>
                      </a:endParaRPr>
                    </a:p>
                    <a:p>
                      <a:pPr marL="342900" lvl="0" indent="-342900">
                        <a:spcAft>
                          <a:spcPts val="0"/>
                        </a:spcAft>
                        <a:buFont typeface="Symbol" panose="05050102010706020507" pitchFamily="18" charset="2"/>
                        <a:buChar char=""/>
                      </a:pPr>
                      <a:r>
                        <a:rPr lang="ro-RO" sz="2800" i="1" dirty="0">
                          <a:effectLst/>
                          <a:latin typeface="Cambria" panose="02040503050406030204" pitchFamily="18" charset="0"/>
                        </a:rPr>
                        <a:t>Protejarea mediului</a:t>
                      </a:r>
                      <a:endParaRPr lang="en-GB" sz="2800" dirty="0">
                        <a:effectLst/>
                        <a:latin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extLst>
                  <a:ext uri="{0D108BD9-81ED-4DB2-BD59-A6C34878D82A}">
                    <a16:rowId xmlns:a16="http://schemas.microsoft.com/office/drawing/2014/main" val="10001"/>
                  </a:ext>
                </a:extLst>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US" sz="3200"/>
              <a:t>LISTĂ ORIENTATIVĂ DE OPERE/TEXTE RECOMANDATE</a:t>
            </a:r>
            <a:br>
              <a:rPr lang="en-US" sz="3200"/>
            </a:br>
            <a:endParaRPr lang="en-US" sz="3200"/>
          </a:p>
        </p:txBody>
      </p:sp>
      <p:sp>
        <p:nvSpPr>
          <p:cNvPr id="7" name="Content Placeholder 6"/>
          <p:cNvSpPr>
            <a:spLocks noGrp="1"/>
          </p:cNvSpPr>
          <p:nvPr>
            <p:ph idx="1"/>
          </p:nvPr>
        </p:nvSpPr>
        <p:spPr>
          <a:xfrm>
            <a:off x="1484310" y="1918741"/>
            <a:ext cx="10018713" cy="4253459"/>
          </a:xfrm>
        </p:spPr>
        <p:txBody>
          <a:bodyPr/>
          <a:lstStyle/>
          <a:p>
            <a:pPr>
              <a:buFont typeface="Arial" panose="020B0604020202020204" pitchFamily="34" charset="0"/>
              <a:buChar char="•"/>
            </a:pPr>
            <a:r>
              <a:rPr lang="en-US" dirty="0">
                <a:sym typeface="+mn-ea"/>
              </a:rPr>
              <a:t>Se pot </a:t>
            </a:r>
            <a:r>
              <a:rPr lang="en-US" dirty="0" err="1">
                <a:sym typeface="+mn-ea"/>
              </a:rPr>
              <a:t>folosi</a:t>
            </a:r>
            <a:r>
              <a:rPr lang="en-US" dirty="0">
                <a:sym typeface="+mn-ea"/>
              </a:rPr>
              <a:t> </a:t>
            </a:r>
            <a:r>
              <a:rPr lang="en-US" dirty="0" err="1">
                <a:sym typeface="+mn-ea"/>
              </a:rPr>
              <a:t>texte</a:t>
            </a:r>
            <a:r>
              <a:rPr lang="en-US" dirty="0">
                <a:sym typeface="+mn-ea"/>
              </a:rPr>
              <a:t> </a:t>
            </a:r>
            <a:r>
              <a:rPr lang="en-US" dirty="0" err="1">
                <a:sym typeface="+mn-ea"/>
              </a:rPr>
              <a:t>integrale</a:t>
            </a:r>
            <a:r>
              <a:rPr lang="en-US" dirty="0">
                <a:sym typeface="+mn-ea"/>
              </a:rPr>
              <a:t>/se pot </a:t>
            </a:r>
            <a:r>
              <a:rPr lang="en-US" dirty="0" err="1">
                <a:sym typeface="+mn-ea"/>
              </a:rPr>
              <a:t>adapta</a:t>
            </a:r>
            <a:r>
              <a:rPr lang="en-US" dirty="0">
                <a:sym typeface="+mn-ea"/>
              </a:rPr>
              <a:t> </a:t>
            </a:r>
            <a:r>
              <a:rPr lang="en-US" dirty="0" err="1">
                <a:sym typeface="+mn-ea"/>
              </a:rPr>
              <a:t>fragmente</a:t>
            </a:r>
            <a:r>
              <a:rPr lang="en-US" dirty="0">
                <a:sym typeface="+mn-ea"/>
              </a:rPr>
              <a:t>, </a:t>
            </a:r>
            <a:r>
              <a:rPr lang="en-US" dirty="0" err="1">
                <a:sym typeface="+mn-ea"/>
              </a:rPr>
              <a:t>având</a:t>
            </a:r>
            <a:r>
              <a:rPr lang="en-US" dirty="0">
                <a:sym typeface="+mn-ea"/>
              </a:rPr>
              <a:t> </a:t>
            </a:r>
            <a:r>
              <a:rPr lang="en-US" dirty="0" err="1">
                <a:sym typeface="+mn-ea"/>
              </a:rPr>
              <a:t>lungimea</a:t>
            </a:r>
            <a:r>
              <a:rPr lang="en-US" dirty="0">
                <a:sym typeface="+mn-ea"/>
              </a:rPr>
              <a:t> de </a:t>
            </a:r>
            <a:r>
              <a:rPr lang="en-US" b="1" dirty="0">
                <a:gradFill>
                  <a:gsLst>
                    <a:gs pos="0">
                      <a:srgbClr val="FE4444"/>
                    </a:gs>
                    <a:gs pos="100000">
                      <a:srgbClr val="832B2B"/>
                    </a:gs>
                  </a:gsLst>
                  <a:lin scaled="0"/>
                </a:gradFill>
                <a:sym typeface="+mn-ea"/>
              </a:rPr>
              <a:t>maximum 250-300 de </a:t>
            </a:r>
            <a:r>
              <a:rPr lang="en-US" b="1" dirty="0" err="1">
                <a:gradFill>
                  <a:gsLst>
                    <a:gs pos="0">
                      <a:srgbClr val="FE4444"/>
                    </a:gs>
                    <a:gs pos="100000">
                      <a:srgbClr val="832B2B"/>
                    </a:gs>
                  </a:gsLst>
                  <a:lin scaled="0"/>
                </a:gradFill>
                <a:sym typeface="+mn-ea"/>
              </a:rPr>
              <a:t>cuvinte</a:t>
            </a:r>
            <a:r>
              <a:rPr lang="en-US" dirty="0">
                <a:sym typeface="+mn-ea"/>
              </a:rPr>
              <a:t>, din </a:t>
            </a:r>
            <a:r>
              <a:rPr lang="en-US" dirty="0" err="1">
                <a:sym typeface="+mn-ea"/>
              </a:rPr>
              <a:t>texte</a:t>
            </a:r>
            <a:r>
              <a:rPr lang="en-US" dirty="0">
                <a:sym typeface="+mn-ea"/>
              </a:rPr>
              <a:t> </a:t>
            </a:r>
            <a:r>
              <a:rPr lang="en-US" dirty="0" err="1">
                <a:sym typeface="+mn-ea"/>
              </a:rPr>
              <a:t>nonliterare</a:t>
            </a:r>
            <a:r>
              <a:rPr lang="en-US" dirty="0">
                <a:sym typeface="+mn-ea"/>
              </a:rPr>
              <a:t> </a:t>
            </a:r>
            <a:r>
              <a:rPr lang="en-US" dirty="0" err="1">
                <a:sym typeface="+mn-ea"/>
              </a:rPr>
              <a:t>sau</a:t>
            </a:r>
            <a:r>
              <a:rPr lang="en-US" dirty="0">
                <a:sym typeface="+mn-ea"/>
              </a:rPr>
              <a:t> </a:t>
            </a:r>
            <a:r>
              <a:rPr lang="en-US" dirty="0" err="1">
                <a:sym typeface="+mn-ea"/>
              </a:rPr>
              <a:t>literare</a:t>
            </a:r>
            <a:r>
              <a:rPr lang="en-US" dirty="0">
                <a:sym typeface="+mn-ea"/>
              </a:rPr>
              <a:t>, </a:t>
            </a:r>
            <a:r>
              <a:rPr lang="en-US" dirty="0" err="1">
                <a:sym typeface="+mn-ea"/>
              </a:rPr>
              <a:t>aparținând</a:t>
            </a:r>
            <a:r>
              <a:rPr lang="en-US" dirty="0">
                <a:sym typeface="+mn-ea"/>
              </a:rPr>
              <a:t> </a:t>
            </a:r>
            <a:r>
              <a:rPr lang="en-US" dirty="0" err="1">
                <a:sym typeface="+mn-ea"/>
              </a:rPr>
              <a:t>autorilor</a:t>
            </a:r>
            <a:r>
              <a:rPr lang="en-US" dirty="0">
                <a:sym typeface="+mn-ea"/>
              </a:rPr>
              <a:t> din </a:t>
            </a:r>
            <a:r>
              <a:rPr lang="en-US" dirty="0" err="1">
                <a:sym typeface="+mn-ea"/>
              </a:rPr>
              <a:t>lista</a:t>
            </a:r>
            <a:r>
              <a:rPr lang="en-US" dirty="0">
                <a:sym typeface="+mn-ea"/>
              </a:rPr>
              <a:t> </a:t>
            </a:r>
            <a:r>
              <a:rPr lang="en-US" dirty="0" err="1">
                <a:sym typeface="+mn-ea"/>
              </a:rPr>
              <a:t>orientativă</a:t>
            </a:r>
            <a:r>
              <a:rPr lang="en-US" dirty="0">
                <a:sym typeface="+mn-ea"/>
              </a:rPr>
              <a:t>, </a:t>
            </a:r>
            <a:r>
              <a:rPr lang="en-US" dirty="0" err="1">
                <a:sym typeface="+mn-ea"/>
              </a:rPr>
              <a:t>și</a:t>
            </a:r>
            <a:r>
              <a:rPr lang="en-US" dirty="0">
                <a:sym typeface="+mn-ea"/>
              </a:rPr>
              <a:t> nu </a:t>
            </a:r>
            <a:r>
              <a:rPr lang="en-US" dirty="0" err="1">
                <a:sym typeface="+mn-ea"/>
              </a:rPr>
              <a:t>numai</a:t>
            </a:r>
            <a:r>
              <a:rPr lang="en-US" dirty="0">
                <a:sym typeface="+mn-ea"/>
              </a:rPr>
              <a:t>. </a:t>
            </a:r>
          </a:p>
          <a:p>
            <a:pPr marL="0" indent="0">
              <a:buNone/>
            </a:pPr>
            <a:endParaRPr lang="en-US" dirty="0">
              <a:sym typeface="+mn-ea"/>
            </a:endParaRPr>
          </a:p>
          <a:p>
            <a:pPr>
              <a:buFont typeface="Arial" panose="020B0604020202020204" pitchFamily="34" charset="0"/>
              <a:buChar char="•"/>
            </a:pPr>
            <a:r>
              <a:rPr lang="en-US" dirty="0" err="1">
                <a:sym typeface="+mn-ea"/>
              </a:rPr>
              <a:t>În</a:t>
            </a:r>
            <a:r>
              <a:rPr lang="en-US" dirty="0">
                <a:sym typeface="+mn-ea"/>
              </a:rPr>
              <a:t> </a:t>
            </a:r>
            <a:r>
              <a:rPr lang="en-US" dirty="0" err="1">
                <a:sym typeface="+mn-ea"/>
              </a:rPr>
              <a:t>cazul</a:t>
            </a:r>
            <a:r>
              <a:rPr lang="en-US" dirty="0">
                <a:sym typeface="+mn-ea"/>
              </a:rPr>
              <a:t> </a:t>
            </a:r>
            <a:r>
              <a:rPr lang="en-US" dirty="0" err="1">
                <a:sym typeface="+mn-ea"/>
              </a:rPr>
              <a:t>în</a:t>
            </a:r>
            <a:r>
              <a:rPr lang="en-US" dirty="0">
                <a:sym typeface="+mn-ea"/>
              </a:rPr>
              <a:t> care </a:t>
            </a:r>
            <a:r>
              <a:rPr lang="en-US" dirty="0" err="1">
                <a:sym typeface="+mn-ea"/>
              </a:rPr>
              <a:t>lungimea</a:t>
            </a:r>
            <a:r>
              <a:rPr lang="en-US" dirty="0">
                <a:sym typeface="+mn-ea"/>
              </a:rPr>
              <a:t> </a:t>
            </a:r>
            <a:r>
              <a:rPr lang="en-US" dirty="0" err="1">
                <a:sym typeface="+mn-ea"/>
              </a:rPr>
              <a:t>va</a:t>
            </a:r>
            <a:r>
              <a:rPr lang="en-US" dirty="0">
                <a:sym typeface="+mn-ea"/>
              </a:rPr>
              <a:t> fi </a:t>
            </a:r>
            <a:r>
              <a:rPr lang="en-US" dirty="0" err="1">
                <a:sym typeface="+mn-ea"/>
              </a:rPr>
              <a:t>mai</a:t>
            </a:r>
            <a:r>
              <a:rPr lang="en-US" dirty="0">
                <a:sym typeface="+mn-ea"/>
              </a:rPr>
              <a:t> mare, </a:t>
            </a:r>
            <a:r>
              <a:rPr lang="en-US" dirty="0" err="1">
                <a:sym typeface="+mn-ea"/>
              </a:rPr>
              <a:t>textul</a:t>
            </a:r>
            <a:r>
              <a:rPr lang="en-US" dirty="0">
                <a:sym typeface="+mn-ea"/>
              </a:rPr>
              <a:t> </a:t>
            </a:r>
            <a:r>
              <a:rPr lang="en-US" dirty="0" err="1">
                <a:sym typeface="+mn-ea"/>
              </a:rPr>
              <a:t>va</a:t>
            </a:r>
            <a:r>
              <a:rPr lang="en-US" dirty="0">
                <a:sym typeface="+mn-ea"/>
              </a:rPr>
              <a:t> fi </a:t>
            </a:r>
            <a:r>
              <a:rPr lang="en-US" dirty="0" err="1">
                <a:sym typeface="+mn-ea"/>
              </a:rPr>
              <a:t>împărțit</a:t>
            </a:r>
            <a:r>
              <a:rPr lang="en-US" dirty="0">
                <a:sym typeface="+mn-ea"/>
              </a:rPr>
              <a:t> </a:t>
            </a:r>
            <a:r>
              <a:rPr lang="en-US" dirty="0" err="1">
                <a:sym typeface="+mn-ea"/>
              </a:rPr>
              <a:t>obligatoriu</a:t>
            </a:r>
            <a:r>
              <a:rPr lang="en-US" dirty="0">
                <a:sym typeface="+mn-ea"/>
              </a:rPr>
              <a:t> </a:t>
            </a:r>
            <a:r>
              <a:rPr lang="en-US" dirty="0" err="1">
                <a:sym typeface="+mn-ea"/>
              </a:rPr>
              <a:t>în</a:t>
            </a:r>
            <a:r>
              <a:rPr lang="en-US" dirty="0">
                <a:sym typeface="+mn-ea"/>
              </a:rPr>
              <a:t> </a:t>
            </a:r>
            <a:r>
              <a:rPr lang="en-US" dirty="0" err="1">
                <a:sym typeface="+mn-ea"/>
              </a:rPr>
              <a:t>fragmente</a:t>
            </a:r>
            <a:r>
              <a:rPr lang="en-US" dirty="0">
                <a:sym typeface="+mn-ea"/>
              </a:rPr>
              <a:t> </a:t>
            </a:r>
            <a:r>
              <a:rPr lang="en-US" dirty="0" err="1">
                <a:sym typeface="+mn-ea"/>
              </a:rPr>
              <a:t>și</a:t>
            </a:r>
            <a:r>
              <a:rPr lang="en-US" dirty="0">
                <a:sym typeface="+mn-ea"/>
              </a:rPr>
              <a:t> </a:t>
            </a:r>
            <a:r>
              <a:rPr lang="en-US" dirty="0" err="1">
                <a:sym typeface="+mn-ea"/>
              </a:rPr>
              <a:t>va</a:t>
            </a:r>
            <a:r>
              <a:rPr lang="en-US" dirty="0">
                <a:sym typeface="+mn-ea"/>
              </a:rPr>
              <a:t> fi </a:t>
            </a:r>
            <a:r>
              <a:rPr lang="en-US" dirty="0" err="1">
                <a:sym typeface="+mn-ea"/>
              </a:rPr>
              <a:t>exploatat</a:t>
            </a:r>
            <a:r>
              <a:rPr lang="en-US" dirty="0">
                <a:sym typeface="+mn-ea"/>
              </a:rPr>
              <a:t> </a:t>
            </a:r>
            <a:r>
              <a:rPr lang="en-US" dirty="0" err="1">
                <a:sym typeface="+mn-ea"/>
              </a:rPr>
              <a:t>în</a:t>
            </a:r>
            <a:r>
              <a:rPr lang="en-US" dirty="0">
                <a:sym typeface="+mn-ea"/>
              </a:rPr>
              <a:t> </a:t>
            </a:r>
            <a:r>
              <a:rPr lang="en-US" dirty="0" err="1">
                <a:sym typeface="+mn-ea"/>
              </a:rPr>
              <a:t>etape</a:t>
            </a:r>
            <a:r>
              <a:rPr lang="en-US" dirty="0">
                <a:sym typeface="+mn-ea"/>
              </a:rPr>
              <a:t>. </a:t>
            </a:r>
            <a:br>
              <a:rPr lang="en-US" dirty="0">
                <a:sym typeface="+mn-ea"/>
              </a:rPr>
            </a:b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Parallax">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TM03457496[[fn=Parallax]]</Template>
  <TotalTime>36</TotalTime>
  <Words>1747</Words>
  <Application>Microsoft Office PowerPoint</Application>
  <PresentationFormat>Widescreen</PresentationFormat>
  <Paragraphs>143</Paragraphs>
  <Slides>20</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20</vt:i4>
      </vt:variant>
    </vt:vector>
  </HeadingPairs>
  <TitlesOfParts>
    <vt:vector size="29" baseType="lpstr">
      <vt:lpstr>Arial</vt:lpstr>
      <vt:lpstr>ArialMT</vt:lpstr>
      <vt:lpstr>Calibri</vt:lpstr>
      <vt:lpstr>Cambria</vt:lpstr>
      <vt:lpstr>Corbel</vt:lpstr>
      <vt:lpstr>Symbol</vt:lpstr>
      <vt:lpstr>Times New Roman</vt:lpstr>
      <vt:lpstr>Wingdings</vt:lpstr>
      <vt:lpstr>Parallax</vt:lpstr>
      <vt:lpstr>  Programa școlară pentru disciplina   Limba și literatura română pentru școlile și secțiile cu predare în limba maghiară − filiera teoretică − ciclul inferior al liceului  Trunchiul comun (TC) și curriculumul diferențiat (CD*) Clasa a IX-a, Programa școlară pentru disciplina  Limba și literatura română pentru școlile și secțiile cu predare în limba maghiară − filiera tehnologică − ciclul inferior al liceului Clasa a IX-a, aprobate prin OMEN 5.153/2021 </vt:lpstr>
      <vt:lpstr>    Programa reprezintă o noutate absolută pentru ciclul liceal.  Ea introduce o abordare nouă, în spiritul politicilor lingvistice europene, și este profund marcată de principiile care se respectă, la această oră, în didactica limbilor, în general.    Actuala programă vizează standardizarea întregului proces de predare-învățare-evaluare a RLNM, în vederea obținerii unor rezultate cât mai bune în achiziția limbii române de către elevii nonnativi, într-un timp cât mai scurt.    </vt:lpstr>
      <vt:lpstr> S-a urmărit și asigurarea continuității față de programa de specialitate pentru clasele V-VIII, destinată elevilor maghiari. Noua programă, pentru primul an de liceu, urmărește și ea să impună același traseu, pragmatic și aplicativ, în desfășurarea demersului didactic, valorificând ceea ce au achiziționat elevii, până în acest moment, și continuând, în mod firesc, obiectivele stabilite anterior.     De asemenea, documentul face parte dintr-o viziune de ansamblu privind procesul de predare –învățare la nivel liceal, care să conducă elevul la un nivel lingvistic ce îi va asigura șanse egale atât la examene, cât mai ales în integrarea pe piața muncii.  </vt:lpstr>
      <vt:lpstr>PowerPoint Presentation</vt:lpstr>
      <vt:lpstr>Elemente de noutate:  1. acordarea unui spațiu semnificativ, de sine stătător, competenței de interacțiune orală și scrisă;  2. introducerea competenței de mediere în context plurilingv și pluricultural;  3. raportarea la scalele cu descriptorii specifici nivelului de competență B1+ și, parțial, nivelului B2, la care, teoretic, ar trebui să se situeze elevii maghiari la începutul ciclului liceal;  4. domeniile de conținut vor fi abordate tematic (teme noi). </vt:lpstr>
      <vt:lpstr>Competențe generale și specifice</vt:lpstr>
      <vt:lpstr>Medierea în context plurilingv și pluricultural</vt:lpstr>
      <vt:lpstr>Conținuturi</vt:lpstr>
      <vt:lpstr>LISTĂ ORIENTATIVĂ DE OPERE/TEXTE RECOMANDATE </vt:lpstr>
      <vt:lpstr>Tema: Stil de viață sănătos</vt:lpstr>
      <vt:lpstr>Din literatura universală</vt:lpstr>
      <vt:lpstr>Tema: Tehnologiile în viața noastră</vt:lpstr>
      <vt:lpstr>Din literatura universală</vt:lpstr>
      <vt:lpstr>Tema: Adolescenți printre cărți</vt:lpstr>
      <vt:lpstr>Din literatura universală</vt:lpstr>
      <vt:lpstr>Sugestiile metodologice -un suport real -</vt:lpstr>
      <vt:lpstr>Proiectarea demersului didactic</vt:lpstr>
      <vt:lpstr>PRECIZĂRI</vt:lpstr>
      <vt:lpstr>PRECIZĂRI</vt:lpstr>
      <vt:lpstr>MULT SUCCES ÎN NOUL AN ȘCOLAR!</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Programa școlară  pentru disciplina   Limba și literatura română pentru școlile și secțiile cu predare în limba maghiară − filiera teoretică − ciclul inferior al liceului  Trunchiul comun (TC) și curriculumul diferențiat (CD*)</dc:title>
  <dc:creator>gyongyver</dc:creator>
  <cp:lastModifiedBy>Roxana Kaitar</cp:lastModifiedBy>
  <cp:revision>27</cp:revision>
  <dcterms:created xsi:type="dcterms:W3CDTF">2021-09-04T06:28:00Z</dcterms:created>
  <dcterms:modified xsi:type="dcterms:W3CDTF">2021-09-14T16:55:54Z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0AA5BF5CEF6341528E0C115FB6776039</vt:lpwstr>
  </property>
  <property fmtid="{D5CDD505-2E9C-101B-9397-08002B2CF9AE}" pid="3" name="KSOProductBuildVer">
    <vt:lpwstr>1033-11.2.0.10294</vt:lpwstr>
  </property>
</Properties>
</file>